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1185" r:id="rId6"/>
    <p:sldId id="1186" r:id="rId7"/>
    <p:sldId id="1187" r:id="rId8"/>
    <p:sldId id="1188" r:id="rId9"/>
    <p:sldId id="1189" r:id="rId10"/>
    <p:sldId id="1190" r:id="rId11"/>
    <p:sldId id="1191" r:id="rId12"/>
    <p:sldId id="1192" r:id="rId13"/>
    <p:sldId id="1197" r:id="rId14"/>
    <p:sldId id="1198" r:id="rId15"/>
    <p:sldId id="1194" r:id="rId16"/>
    <p:sldId id="1193" r:id="rId17"/>
    <p:sldId id="1195" r:id="rId18"/>
    <p:sldId id="1196" r:id="rId19"/>
    <p:sldId id="1204" r:id="rId20"/>
    <p:sldId id="1203" r:id="rId21"/>
    <p:sldId id="1205" r:id="rId22"/>
    <p:sldId id="1206" r:id="rId23"/>
    <p:sldId id="1207" r:id="rId24"/>
    <p:sldId id="1208" r:id="rId25"/>
    <p:sldId id="1210" r:id="rId26"/>
    <p:sldId id="1209" r:id="rId27"/>
    <p:sldId id="1211" r:id="rId28"/>
    <p:sldId id="1212" r:id="rId29"/>
    <p:sldId id="1213" r:id="rId30"/>
    <p:sldId id="1214" r:id="rId31"/>
    <p:sldId id="1215" r:id="rId32"/>
    <p:sldId id="1216" r:id="rId33"/>
    <p:sldId id="1218" r:id="rId34"/>
    <p:sldId id="1222" r:id="rId35"/>
    <p:sldId id="1219" r:id="rId36"/>
    <p:sldId id="1220" r:id="rId37"/>
    <p:sldId id="1217" r:id="rId38"/>
    <p:sldId id="1223" r:id="rId39"/>
    <p:sldId id="1224" r:id="rId40"/>
    <p:sldId id="1225" r:id="rId41"/>
    <p:sldId id="1226" r:id="rId42"/>
    <p:sldId id="1227" r:id="rId43"/>
    <p:sldId id="1228" r:id="rId44"/>
    <p:sldId id="1229" r:id="rId45"/>
    <p:sldId id="1230" r:id="rId46"/>
    <p:sldId id="1231" r:id="rId47"/>
    <p:sldId id="1232" r:id="rId48"/>
    <p:sldId id="1236" r:id="rId49"/>
    <p:sldId id="1237" r:id="rId50"/>
    <p:sldId id="1568" r:id="rId51"/>
    <p:sldId id="1238" r:id="rId52"/>
    <p:sldId id="1362" r:id="rId53"/>
    <p:sldId id="1239" r:id="rId54"/>
    <p:sldId id="1240" r:id="rId55"/>
    <p:sldId id="1241" r:id="rId56"/>
    <p:sldId id="1242" r:id="rId57"/>
    <p:sldId id="1243" r:id="rId58"/>
    <p:sldId id="1245" r:id="rId59"/>
    <p:sldId id="1438" r:id="rId60"/>
    <p:sldId id="1244" r:id="rId61"/>
    <p:sldId id="1250" r:id="rId62"/>
    <p:sldId id="1249" r:id="rId63"/>
    <p:sldId id="1251" r:id="rId64"/>
    <p:sldId id="1252" r:id="rId65"/>
    <p:sldId id="1253" r:id="rId66"/>
    <p:sldId id="1254" r:id="rId67"/>
    <p:sldId id="1257" r:id="rId68"/>
    <p:sldId id="1258" r:id="rId69"/>
    <p:sldId id="1259" r:id="rId70"/>
    <p:sldId id="1260" r:id="rId71"/>
    <p:sldId id="1261" r:id="rId72"/>
    <p:sldId id="1268" r:id="rId73"/>
    <p:sldId id="1263" r:id="rId74"/>
    <p:sldId id="1279" r:id="rId75"/>
    <p:sldId id="1255" r:id="rId76"/>
    <p:sldId id="1508" r:id="rId77"/>
    <p:sldId id="1509" r:id="rId78"/>
    <p:sldId id="1510" r:id="rId79"/>
    <p:sldId id="1511" r:id="rId80"/>
    <p:sldId id="1512" r:id="rId81"/>
    <p:sldId id="1513" r:id="rId82"/>
    <p:sldId id="1514" r:id="rId83"/>
    <p:sldId id="1256" r:id="rId84"/>
    <p:sldId id="1280" r:id="rId85"/>
    <p:sldId id="1365" r:id="rId86"/>
    <p:sldId id="1281" r:id="rId87"/>
    <p:sldId id="1363" r:id="rId88"/>
    <p:sldId id="1364" r:id="rId89"/>
    <p:sldId id="1300" r:id="rId90"/>
    <p:sldId id="1269" r:id="rId91"/>
    <p:sldId id="1264" r:id="rId92"/>
    <p:sldId id="1270" r:id="rId93"/>
    <p:sldId id="1271" r:id="rId94"/>
    <p:sldId id="1272" r:id="rId95"/>
    <p:sldId id="1273" r:id="rId96"/>
    <p:sldId id="1274" r:id="rId97"/>
    <p:sldId id="1275" r:id="rId98"/>
    <p:sldId id="1276" r:id="rId99"/>
    <p:sldId id="1277" r:id="rId100"/>
    <p:sldId id="1278" r:id="rId101"/>
    <p:sldId id="1293" r:id="rId102"/>
    <p:sldId id="1294" r:id="rId103"/>
    <p:sldId id="1301" r:id="rId104"/>
    <p:sldId id="1295" r:id="rId105"/>
    <p:sldId id="1302" r:id="rId106"/>
    <p:sldId id="1303" r:id="rId107"/>
    <p:sldId id="1304" r:id="rId108"/>
    <p:sldId id="1305" r:id="rId109"/>
    <p:sldId id="1306" r:id="rId110"/>
    <p:sldId id="1307" r:id="rId111"/>
    <p:sldId id="1308" r:id="rId112"/>
    <p:sldId id="1331" r:id="rId113"/>
    <p:sldId id="1332" r:id="rId114"/>
    <p:sldId id="1309" r:id="rId115"/>
    <p:sldId id="1310" r:id="rId116"/>
    <p:sldId id="1311" r:id="rId117"/>
    <p:sldId id="1330" r:id="rId118"/>
    <p:sldId id="1312" r:id="rId119"/>
    <p:sldId id="1313" r:id="rId120"/>
    <p:sldId id="1314" r:id="rId121"/>
    <p:sldId id="1315" r:id="rId122"/>
    <p:sldId id="1333" r:id="rId123"/>
    <p:sldId id="1334" r:id="rId124"/>
    <p:sldId id="1344" r:id="rId125"/>
    <p:sldId id="1345" r:id="rId126"/>
    <p:sldId id="1346" r:id="rId127"/>
    <p:sldId id="1347" r:id="rId128"/>
    <p:sldId id="1348" r:id="rId129"/>
    <p:sldId id="1335" r:id="rId130"/>
  </p:sldIdLst>
  <p:sldSz cx="12192000" cy="6858000"/>
  <p:notesSz cx="6858000" cy="9144000"/>
  <p:custDataLst>
    <p:tags r:id="rId1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4" Type="http://schemas.openxmlformats.org/officeDocument/2006/relationships/tags" Target="tags/tag224.xml"/><Relationship Id="rId133" Type="http://schemas.openxmlformats.org/officeDocument/2006/relationships/tableStyles" Target="tableStyles.xml"/><Relationship Id="rId132" Type="http://schemas.openxmlformats.org/officeDocument/2006/relationships/viewProps" Target="viewProps.xml"/><Relationship Id="rId131" Type="http://schemas.openxmlformats.org/officeDocument/2006/relationships/presProps" Target="presProps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wmf"/><Relationship Id="rId1" Type="http://schemas.openxmlformats.org/officeDocument/2006/relationships/image" Target="../media/image12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4" Type="http://schemas.openxmlformats.org/officeDocument/2006/relationships/image" Target="../media/image25.wmf"/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32.wmf"/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FE2F5-0424-4811-BE6E-8EA8669E68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FE2F5-0424-4811-BE6E-8EA8669E68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FE2F5-0424-4811-BE6E-8EA8669E68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FE2F5-0424-4811-BE6E-8EA8669E68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FE2F5-0424-4811-BE6E-8EA8669E68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wmf"/><Relationship Id="rId2" Type="http://schemas.openxmlformats.org/officeDocument/2006/relationships/oleObject" Target="../embeddings/oleObject4.bin"/><Relationship Id="rId1" Type="http://schemas.openxmlformats.org/officeDocument/2006/relationships/tags" Target="../tags/tag3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7.xml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3" Type="http://schemas.openxmlformats.org/officeDocument/2006/relationships/notesSlide" Target="../notesSlides/notesSlide100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197.xml"/><Relationship Id="rId20" Type="http://schemas.openxmlformats.org/officeDocument/2006/relationships/tags" Target="../tags/tag196.xml"/><Relationship Id="rId2" Type="http://schemas.openxmlformats.org/officeDocument/2006/relationships/tags" Target="../tags/tag179.xml"/><Relationship Id="rId19" Type="http://schemas.openxmlformats.org/officeDocument/2006/relationships/tags" Target="../tags/tag195.xml"/><Relationship Id="rId18" Type="http://schemas.openxmlformats.org/officeDocument/2006/relationships/tags" Target="../tags/tag194.xml"/><Relationship Id="rId17" Type="http://schemas.openxmlformats.org/officeDocument/2006/relationships/tags" Target="../tags/tag193.xml"/><Relationship Id="rId16" Type="http://schemas.openxmlformats.org/officeDocument/2006/relationships/tags" Target="../tags/tag192.xml"/><Relationship Id="rId15" Type="http://schemas.openxmlformats.org/officeDocument/2006/relationships/tags" Target="../tags/tag191.xml"/><Relationship Id="rId14" Type="http://schemas.openxmlformats.org/officeDocument/2006/relationships/tags" Target="../tags/tag190.xml"/><Relationship Id="rId13" Type="http://schemas.openxmlformats.org/officeDocument/2006/relationships/tags" Target="../tags/tag189.xml"/><Relationship Id="rId12" Type="http://schemas.openxmlformats.org/officeDocument/2006/relationships/slide" Target="slide1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tags" Target="../tags/tag178.xml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vmlDrawing" Target="../drawings/vmlDrawing21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0.wmf"/><Relationship Id="rId2" Type="http://schemas.openxmlformats.org/officeDocument/2006/relationships/oleObject" Target="../embeddings/oleObject39.bin"/><Relationship Id="rId1" Type="http://schemas.openxmlformats.org/officeDocument/2006/relationships/tags" Target="../tags/tag198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2.xml"/><Relationship Id="rId7" Type="http://schemas.openxmlformats.org/officeDocument/2006/relationships/vmlDrawing" Target="../drawings/vmlDrawing22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41.bin"/><Relationship Id="rId3" Type="http://schemas.openxmlformats.org/officeDocument/2006/relationships/image" Target="../media/image121.wmf"/><Relationship Id="rId2" Type="http://schemas.openxmlformats.org/officeDocument/2006/relationships/oleObject" Target="../embeddings/oleObject40.bin"/><Relationship Id="rId1" Type="http://schemas.openxmlformats.org/officeDocument/2006/relationships/tags" Target="../tags/tag199.xml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vmlDrawing" Target="../drawings/vmlDrawing23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3.wmf"/><Relationship Id="rId2" Type="http://schemas.openxmlformats.org/officeDocument/2006/relationships/oleObject" Target="../embeddings/oleObject42.bin"/><Relationship Id="rId1" Type="http://schemas.openxmlformats.org/officeDocument/2006/relationships/tags" Target="../tags/tag200.xml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vmlDrawing" Target="../drawings/vmlDrawing2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4.wmf"/><Relationship Id="rId2" Type="http://schemas.openxmlformats.org/officeDocument/2006/relationships/oleObject" Target="../embeddings/oleObject43.bin"/><Relationship Id="rId1" Type="http://schemas.openxmlformats.org/officeDocument/2006/relationships/tags" Target="../tags/tag201.xml"/></Relationships>
</file>

<file path=ppt/slides/_rels/slide10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5.xml"/><Relationship Id="rId6" Type="http://schemas.openxmlformats.org/officeDocument/2006/relationships/vmlDrawing" Target="../drawings/vmlDrawing25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6.png"/><Relationship Id="rId3" Type="http://schemas.openxmlformats.org/officeDocument/2006/relationships/image" Target="../media/image125.wmf"/><Relationship Id="rId2" Type="http://schemas.openxmlformats.org/officeDocument/2006/relationships/oleObject" Target="../embeddings/oleObject44.bin"/><Relationship Id="rId1" Type="http://schemas.openxmlformats.org/officeDocument/2006/relationships/tags" Target="../tags/tag202.xml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tags" Target="../tags/tag203.xml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tags" Target="../tags/tag204.xml"/></Relationships>
</file>

<file path=ppt/slides/_rels/slide10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8.xml"/><Relationship Id="rId6" Type="http://schemas.openxmlformats.org/officeDocument/2006/relationships/vmlDrawing" Target="../drawings/vmlDrawing26.vml"/><Relationship Id="rId5" Type="http://schemas.openxmlformats.org/officeDocument/2006/relationships/slideLayout" Target="../slideLayouts/slideLayout1.xml"/><Relationship Id="rId4" Type="http://schemas.openxmlformats.org/officeDocument/2006/relationships/oleObject" Target="../embeddings/oleObject46.bin"/><Relationship Id="rId3" Type="http://schemas.openxmlformats.org/officeDocument/2006/relationships/image" Target="../media/image132.wmf"/><Relationship Id="rId2" Type="http://schemas.openxmlformats.org/officeDocument/2006/relationships/oleObject" Target="../embeddings/oleObject45.bin"/><Relationship Id="rId1" Type="http://schemas.openxmlformats.org/officeDocument/2006/relationships/tags" Target="../tags/tag205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3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tags" Target="../tags/tag206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tags" Target="../tags/tag207.xml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vmlDrawing" Target="../drawings/vmlDrawing27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1.wmf"/><Relationship Id="rId2" Type="http://schemas.openxmlformats.org/officeDocument/2006/relationships/oleObject" Target="../embeddings/oleObject47.bin"/><Relationship Id="rId1" Type="http://schemas.openxmlformats.org/officeDocument/2006/relationships/tags" Target="../tags/tag20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9.xml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vmlDrawing" Target="../drawings/vmlDrawing28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2.wmf"/><Relationship Id="rId2" Type="http://schemas.openxmlformats.org/officeDocument/2006/relationships/oleObject" Target="../embeddings/oleObject48.bin"/><Relationship Id="rId1" Type="http://schemas.openxmlformats.org/officeDocument/2006/relationships/tags" Target="../tags/tag210.xml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1" Type="http://schemas.openxmlformats.org/officeDocument/2006/relationships/tags" Target="../tags/tag211.xml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tags" Target="../tags/tag212.xml"/></Relationships>
</file>

<file path=ppt/slides/_rels/slide1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6.xml"/><Relationship Id="rId6" Type="http://schemas.openxmlformats.org/officeDocument/2006/relationships/vmlDrawing" Target="../drawings/vmlDrawing29.vml"/><Relationship Id="rId5" Type="http://schemas.openxmlformats.org/officeDocument/2006/relationships/slideLayout" Target="../slideLayouts/slideLayout1.xml"/><Relationship Id="rId4" Type="http://schemas.openxmlformats.org/officeDocument/2006/relationships/oleObject" Target="../embeddings/oleObject50.bin"/><Relationship Id="rId3" Type="http://schemas.openxmlformats.org/officeDocument/2006/relationships/image" Target="../media/image132.wmf"/><Relationship Id="rId2" Type="http://schemas.openxmlformats.org/officeDocument/2006/relationships/oleObject" Target="../embeddings/oleObject49.bin"/><Relationship Id="rId1" Type="http://schemas.openxmlformats.org/officeDocument/2006/relationships/tags" Target="../tags/tag213.xml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tags" Target="../tags/tag214.xml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1" Type="http://schemas.openxmlformats.org/officeDocument/2006/relationships/tags" Target="../tags/tag21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32.xml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1" Type="http://schemas.openxmlformats.org/officeDocument/2006/relationships/tags" Target="../tags/tag216.xml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tags" Target="../tags/tag217.xml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tags" Target="../tags/tag218.xml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tags" Target="../tags/tag219.xml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tags" Target="../tags/tag220.xml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tags" Target="../tags/tag221.xml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1" Type="http://schemas.openxmlformats.org/officeDocument/2006/relationships/tags" Target="../tags/tag222.xml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1" Type="http://schemas.openxmlformats.org/officeDocument/2006/relationships/tags" Target="../tags/tag2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9.wmf"/><Relationship Id="rId2" Type="http://schemas.openxmlformats.org/officeDocument/2006/relationships/oleObject" Target="../embeddings/oleObject5.bin"/><Relationship Id="rId1" Type="http://schemas.openxmlformats.org/officeDocument/2006/relationships/tags" Target="../tags/tag3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tags" Target="../tags/tag3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tags" Target="../tags/tag36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tags" Target="../tags/tag3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tags" Target="../tags/tag38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3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3" Type="http://schemas.openxmlformats.org/officeDocument/2006/relationships/notesSlide" Target="../notesSlides/notesSlide1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22.xml"/><Relationship Id="rId20" Type="http://schemas.openxmlformats.org/officeDocument/2006/relationships/tags" Target="../tags/tag21.xml"/><Relationship Id="rId2" Type="http://schemas.openxmlformats.org/officeDocument/2006/relationships/tags" Target="../tags/tag4.xml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slide" Target="slide1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40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tags" Target="../tags/tag4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wmf"/><Relationship Id="rId8" Type="http://schemas.openxmlformats.org/officeDocument/2006/relationships/oleObject" Target="../embeddings/oleObject10.bin"/><Relationship Id="rId7" Type="http://schemas.openxmlformats.org/officeDocument/2006/relationships/image" Target="../media/image24.wmf"/><Relationship Id="rId6" Type="http://schemas.openxmlformats.org/officeDocument/2006/relationships/oleObject" Target="../embeddings/oleObject9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22.wmf"/><Relationship Id="rId2" Type="http://schemas.openxmlformats.org/officeDocument/2006/relationships/oleObject" Target="../embeddings/oleObject7.bin"/><Relationship Id="rId12" Type="http://schemas.openxmlformats.org/officeDocument/2006/relationships/notesSlide" Target="../notesSlides/notesSlide21.xml"/><Relationship Id="rId11" Type="http://schemas.openxmlformats.org/officeDocument/2006/relationships/vmlDrawing" Target="../drawings/vmlDrawing6.v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4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8.wmf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2.bin"/><Relationship Id="rId3" Type="http://schemas.openxmlformats.org/officeDocument/2006/relationships/image" Target="../media/image26.wmf"/><Relationship Id="rId2" Type="http://schemas.openxmlformats.org/officeDocument/2006/relationships/oleObject" Target="../embeddings/oleObject11.bin"/><Relationship Id="rId10" Type="http://schemas.openxmlformats.org/officeDocument/2006/relationships/notesSlide" Target="../notesSlides/notesSlide22.xml"/><Relationship Id="rId1" Type="http://schemas.openxmlformats.org/officeDocument/2006/relationships/tags" Target="../tags/tag4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wmf"/><Relationship Id="rId8" Type="http://schemas.openxmlformats.org/officeDocument/2006/relationships/oleObject" Target="../embeddings/oleObject17.bin"/><Relationship Id="rId7" Type="http://schemas.openxmlformats.org/officeDocument/2006/relationships/image" Target="../media/image31.wmf"/><Relationship Id="rId6" Type="http://schemas.openxmlformats.org/officeDocument/2006/relationships/oleObject" Target="../embeddings/oleObject16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5.bin"/><Relationship Id="rId3" Type="http://schemas.openxmlformats.org/officeDocument/2006/relationships/image" Target="../media/image29.wmf"/><Relationship Id="rId2" Type="http://schemas.openxmlformats.org/officeDocument/2006/relationships/oleObject" Target="../embeddings/oleObject14.bin"/><Relationship Id="rId12" Type="http://schemas.openxmlformats.org/officeDocument/2006/relationships/notesSlide" Target="../notesSlides/notesSlide23.xml"/><Relationship Id="rId11" Type="http://schemas.openxmlformats.org/officeDocument/2006/relationships/vmlDrawing" Target="../drawings/vmlDrawing8.v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4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9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5.wmf"/><Relationship Id="rId6" Type="http://schemas.openxmlformats.org/officeDocument/2006/relationships/oleObject" Target="../embeddings/oleObject20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9.bin"/><Relationship Id="rId3" Type="http://schemas.openxmlformats.org/officeDocument/2006/relationships/image" Target="../media/image33.wmf"/><Relationship Id="rId2" Type="http://schemas.openxmlformats.org/officeDocument/2006/relationships/oleObject" Target="../embeddings/oleObject18.bin"/><Relationship Id="rId10" Type="http://schemas.openxmlformats.org/officeDocument/2006/relationships/notesSlide" Target="../notesSlides/notesSlide25.xml"/><Relationship Id="rId1" Type="http://schemas.openxmlformats.org/officeDocument/2006/relationships/tags" Target="../tags/tag46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1.xml"/><Relationship Id="rId7" Type="http://schemas.openxmlformats.org/officeDocument/2006/relationships/oleObject" Target="../embeddings/oleObject24.bin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2.bin"/><Relationship Id="rId3" Type="http://schemas.openxmlformats.org/officeDocument/2006/relationships/image" Target="../media/image36.wmf"/><Relationship Id="rId2" Type="http://schemas.openxmlformats.org/officeDocument/2006/relationships/oleObject" Target="../embeddings/oleObject21.bin"/><Relationship Id="rId10" Type="http://schemas.openxmlformats.org/officeDocument/2006/relationships/notesSlide" Target="../notesSlides/notesSlide26.xml"/><Relationship Id="rId1" Type="http://schemas.openxmlformats.org/officeDocument/2006/relationships/tags" Target="../tags/tag4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vmlDrawing" Target="../drawings/vmlDrawing11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6.bin"/><Relationship Id="rId3" Type="http://schemas.openxmlformats.org/officeDocument/2006/relationships/image" Target="../media/image38.wmf"/><Relationship Id="rId2" Type="http://schemas.openxmlformats.org/officeDocument/2006/relationships/oleObject" Target="../embeddings/oleObject25.bin"/><Relationship Id="rId1" Type="http://schemas.openxmlformats.org/officeDocument/2006/relationships/tags" Target="../tags/tag4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tags" Target="../tags/tag50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0.xml"/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8.bin"/><Relationship Id="rId3" Type="http://schemas.openxmlformats.org/officeDocument/2006/relationships/image" Target="../media/image43.wmf"/><Relationship Id="rId2" Type="http://schemas.openxmlformats.org/officeDocument/2006/relationships/oleObject" Target="../embeddings/oleObject27.bin"/><Relationship Id="rId1" Type="http://schemas.openxmlformats.org/officeDocument/2006/relationships/tags" Target="../tags/tag51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tags" Target="../tags/tag52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tags" Target="../tags/tag53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tags" Target="../tags/tag5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3" Type="http://schemas.openxmlformats.org/officeDocument/2006/relationships/notesSlide" Target="../notesSlides/notesSlide35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75.xml"/><Relationship Id="rId20" Type="http://schemas.openxmlformats.org/officeDocument/2006/relationships/tags" Target="../tags/tag74.xml"/><Relationship Id="rId2" Type="http://schemas.openxmlformats.org/officeDocument/2006/relationships/tags" Target="../tags/tag57.xml"/><Relationship Id="rId19" Type="http://schemas.openxmlformats.org/officeDocument/2006/relationships/tags" Target="../tags/tag73.xml"/><Relationship Id="rId18" Type="http://schemas.openxmlformats.org/officeDocument/2006/relationships/tags" Target="../tags/tag72.xml"/><Relationship Id="rId17" Type="http://schemas.openxmlformats.org/officeDocument/2006/relationships/tags" Target="../tags/tag71.xml"/><Relationship Id="rId16" Type="http://schemas.openxmlformats.org/officeDocument/2006/relationships/tags" Target="../tags/tag70.xml"/><Relationship Id="rId15" Type="http://schemas.openxmlformats.org/officeDocument/2006/relationships/tags" Target="../tags/tag69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slide" Target="slide1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tags" Target="../tags/tag5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vmlDrawing" Target="../drawings/vmlDrawing13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2.wmf"/><Relationship Id="rId2" Type="http://schemas.openxmlformats.org/officeDocument/2006/relationships/oleObject" Target="../embeddings/oleObject29.bin"/><Relationship Id="rId1" Type="http://schemas.openxmlformats.org/officeDocument/2006/relationships/tags" Target="../tags/tag7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24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tags" Target="../tags/tag79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1" Type="http://schemas.openxmlformats.org/officeDocument/2006/relationships/tags" Target="../tags/tag8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tags" Target="../tags/tag83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tags" Target="../tags/tag84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1" Type="http://schemas.openxmlformats.org/officeDocument/2006/relationships/tags" Target="../tags/tag8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8.xml"/><Relationship Id="rId7" Type="http://schemas.openxmlformats.org/officeDocument/2006/relationships/vmlDrawing" Target="../drawings/vmlDrawing14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31.bin"/><Relationship Id="rId3" Type="http://schemas.openxmlformats.org/officeDocument/2006/relationships/image" Target="../media/image63.wmf"/><Relationship Id="rId2" Type="http://schemas.openxmlformats.org/officeDocument/2006/relationships/oleObject" Target="../embeddings/oleObject30.bin"/><Relationship Id="rId1" Type="http://schemas.openxmlformats.org/officeDocument/2006/relationships/tags" Target="../tags/tag8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tags" Target="../tags/tag8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0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vmlDrawing" Target="../drawings/vmlDrawing15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7.wmf"/><Relationship Id="rId2" Type="http://schemas.openxmlformats.org/officeDocument/2006/relationships/oleObject" Target="../embeddings/oleObject32.bin"/><Relationship Id="rId1" Type="http://schemas.openxmlformats.org/officeDocument/2006/relationships/tags" Target="../tags/tag91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1" Type="http://schemas.openxmlformats.org/officeDocument/2006/relationships/tags" Target="../tags/tag92.xml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vmlDrawing" Target="../drawings/vmlDrawing16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9.wmf"/><Relationship Id="rId2" Type="http://schemas.openxmlformats.org/officeDocument/2006/relationships/oleObject" Target="../embeddings/oleObject33.bin"/><Relationship Id="rId1" Type="http://schemas.openxmlformats.org/officeDocument/2006/relationships/tags" Target="../tags/tag9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4.xml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tags" Target="../tags/tag95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tags" Target="../tags/tag9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3" Type="http://schemas.openxmlformats.org/officeDocument/2006/relationships/notesSlide" Target="../notesSlides/notesSlide58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117.xml"/><Relationship Id="rId20" Type="http://schemas.openxmlformats.org/officeDocument/2006/relationships/tags" Target="../tags/tag116.xml"/><Relationship Id="rId2" Type="http://schemas.openxmlformats.org/officeDocument/2006/relationships/tags" Target="../tags/tag99.xml"/><Relationship Id="rId19" Type="http://schemas.openxmlformats.org/officeDocument/2006/relationships/tags" Target="../tags/tag115.xml"/><Relationship Id="rId18" Type="http://schemas.openxmlformats.org/officeDocument/2006/relationships/tags" Target="../tags/tag114.xml"/><Relationship Id="rId17" Type="http://schemas.openxmlformats.org/officeDocument/2006/relationships/tags" Target="../tags/tag113.xml"/><Relationship Id="rId16" Type="http://schemas.openxmlformats.org/officeDocument/2006/relationships/tags" Target="../tags/tag112.xml"/><Relationship Id="rId15" Type="http://schemas.openxmlformats.org/officeDocument/2006/relationships/tags" Target="../tags/tag111.xml"/><Relationship Id="rId14" Type="http://schemas.openxmlformats.org/officeDocument/2006/relationships/tags" Target="../tags/tag110.xml"/><Relationship Id="rId13" Type="http://schemas.openxmlformats.org/officeDocument/2006/relationships/tags" Target="../tags/tag109.xml"/><Relationship Id="rId12" Type="http://schemas.openxmlformats.org/officeDocument/2006/relationships/slide" Target="slide1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tags" Target="../tags/tag98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tags" Target="../tags/tag2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8.xml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0.xml"/><Relationship Id="rId5" Type="http://schemas.openxmlformats.org/officeDocument/2006/relationships/vmlDrawing" Target="../drawings/vmlDrawing17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5.wmf"/><Relationship Id="rId2" Type="http://schemas.openxmlformats.org/officeDocument/2006/relationships/oleObject" Target="../embeddings/oleObject34.bin"/><Relationship Id="rId1" Type="http://schemas.openxmlformats.org/officeDocument/2006/relationships/tags" Target="../tags/tag119.xml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vmlDrawing" Target="../drawings/vmlDrawing18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6.wmf"/><Relationship Id="rId2" Type="http://schemas.openxmlformats.org/officeDocument/2006/relationships/oleObject" Target="../embeddings/oleObject35.bin"/><Relationship Id="rId1" Type="http://schemas.openxmlformats.org/officeDocument/2006/relationships/tags" Target="../tags/tag12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tags" Target="../tags/tag12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3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1" Type="http://schemas.openxmlformats.org/officeDocument/2006/relationships/tags" Target="../tags/tag124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1" Type="http://schemas.openxmlformats.org/officeDocument/2006/relationships/tags" Target="../tags/tag125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1" Type="http://schemas.openxmlformats.org/officeDocument/2006/relationships/tags" Target="../tags/tag126.xml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tags" Target="../tags/tag127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tags" Target="../tags/tag27.xml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tags" Target="../tags/tag12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0.xml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tags" Target="../tags/tag131.xml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1" Type="http://schemas.openxmlformats.org/officeDocument/2006/relationships/tags" Target="../tags/tag132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1" Type="http://schemas.openxmlformats.org/officeDocument/2006/relationships/tags" Target="../tags/tag133.xml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1" Type="http://schemas.openxmlformats.org/officeDocument/2006/relationships/tags" Target="../tags/tag134.xml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1" Type="http://schemas.openxmlformats.org/officeDocument/2006/relationships/tags" Target="../tags/tag135.xm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1" Type="http://schemas.openxmlformats.org/officeDocument/2006/relationships/tags" Target="../tags/tag136.xml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1" Type="http://schemas.openxmlformats.org/officeDocument/2006/relationships/tags" Target="../tags/tag13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tags" Target="../tags/tag28.xml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1" Type="http://schemas.openxmlformats.org/officeDocument/2006/relationships/tags" Target="../tags/tag138.xml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tags" Target="../tags/tag139.xml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tags" Target="../tags/tag140.xml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1" Type="http://schemas.openxmlformats.org/officeDocument/2006/relationships/tags" Target="../tags/tag141.xml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tags" Target="../tags/tag142.xml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tags" Target="../tags/tag143.xml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tags" Target="../tags/tag14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5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3" Type="http://schemas.openxmlformats.org/officeDocument/2006/relationships/notesSlide" Target="../notesSlides/notesSlide87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165.xml"/><Relationship Id="rId20" Type="http://schemas.openxmlformats.org/officeDocument/2006/relationships/tags" Target="../tags/tag164.xml"/><Relationship Id="rId2" Type="http://schemas.openxmlformats.org/officeDocument/2006/relationships/tags" Target="../tags/tag147.xml"/><Relationship Id="rId19" Type="http://schemas.openxmlformats.org/officeDocument/2006/relationships/tags" Target="../tags/tag163.xml"/><Relationship Id="rId18" Type="http://schemas.openxmlformats.org/officeDocument/2006/relationships/tags" Target="../tags/tag162.xml"/><Relationship Id="rId17" Type="http://schemas.openxmlformats.org/officeDocument/2006/relationships/tags" Target="../tags/tag161.xml"/><Relationship Id="rId16" Type="http://schemas.openxmlformats.org/officeDocument/2006/relationships/tags" Target="../tags/tag160.xml"/><Relationship Id="rId15" Type="http://schemas.openxmlformats.org/officeDocument/2006/relationships/tags" Target="../tags/tag159.xml"/><Relationship Id="rId14" Type="http://schemas.openxmlformats.org/officeDocument/2006/relationships/tags" Target="../tags/tag158.xml"/><Relationship Id="rId13" Type="http://schemas.openxmlformats.org/officeDocument/2006/relationships/tags" Target="../tags/tag157.xml"/><Relationship Id="rId12" Type="http://schemas.openxmlformats.org/officeDocument/2006/relationships/slide" Target="slide1.xml"/><Relationship Id="rId11" Type="http://schemas.openxmlformats.org/officeDocument/2006/relationships/tags" Target="../tags/tag156.xml"/><Relationship Id="rId10" Type="http://schemas.openxmlformats.org/officeDocument/2006/relationships/tags" Target="../tags/tag155.xml"/><Relationship Id="rId1" Type="http://schemas.openxmlformats.org/officeDocument/2006/relationships/tags" Target="../tags/tag14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0.xml"/><Relationship Id="rId7" Type="http://schemas.openxmlformats.org/officeDocument/2006/relationships/vmlDrawing" Target="../drawings/vmlDrawing19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37.bin"/><Relationship Id="rId3" Type="http://schemas.openxmlformats.org/officeDocument/2006/relationships/image" Target="../media/image111.wmf"/><Relationship Id="rId2" Type="http://schemas.openxmlformats.org/officeDocument/2006/relationships/oleObject" Target="../embeddings/oleObject36.bin"/><Relationship Id="rId1" Type="http://schemas.openxmlformats.org/officeDocument/2006/relationships/tags" Target="../tags/tag168.xml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1" Type="http://schemas.openxmlformats.org/officeDocument/2006/relationships/tags" Target="../tags/tag169.xml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2.xml"/><Relationship Id="rId5" Type="http://schemas.openxmlformats.org/officeDocument/2006/relationships/vmlDrawing" Target="../drawings/vmlDrawing20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4.wmf"/><Relationship Id="rId2" Type="http://schemas.openxmlformats.org/officeDocument/2006/relationships/oleObject" Target="../embeddings/oleObject38.bin"/><Relationship Id="rId1" Type="http://schemas.openxmlformats.org/officeDocument/2006/relationships/tags" Target="../tags/tag170.xml"/></Relationships>
</file>

<file path=ppt/slides/_rels/slide9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tags" Target="../tags/tag17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3.xml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1" Type="http://schemas.openxmlformats.org/officeDocument/2006/relationships/tags" Target="../tags/tag17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6515" y="858423"/>
            <a:ext cx="12192000" cy="17306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离散数学</a:t>
            </a:r>
            <a:r>
              <a:rPr lang="en-US" altLang="zh-CN" sz="5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5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图论</a:t>
            </a:r>
            <a:endParaRPr lang="zh-CN" altLang="en-US" sz="54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5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Discrete Mathematics</a:t>
            </a:r>
            <a:endParaRPr lang="zh-CN" altLang="en-US" sz="54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007995" y="2886075"/>
            <a:ext cx="7318375" cy="17856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主讲教师：王君义</a:t>
            </a:r>
            <a:endParaRPr lang="zh-CN" altLang="en-US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联系方式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：junyiwang@sdu.edu.cn</a:t>
            </a:r>
            <a:endParaRPr lang="en-US" altLang="zh-CN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endParaRPr lang="en-US" altLang="zh-CN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320" y="5330190"/>
            <a:ext cx="4784725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d(a)＝４，d(b)＝３，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d(c)＝３，d(d)＝２，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δ＝２，△＝４．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-2147482621"/>
          <p:cNvGraphicFramePr>
            <a:graphicFrameLocks noChangeAspect="1"/>
          </p:cNvGraphicFramePr>
          <p:nvPr/>
        </p:nvGraphicFramePr>
        <p:xfrm>
          <a:off x="5419090" y="1104265"/>
          <a:ext cx="4407535" cy="423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724025" imgH="1657350" progId="Word.Picture.8">
                  <p:embed/>
                </p:oleObj>
              </mc:Choice>
              <mc:Fallback>
                <p:oleObj name="" r:id="rId2" imgW="1724025" imgH="1657350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9090" y="1104265"/>
                        <a:ext cx="4407535" cy="4238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有向图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作业：习题四 3、4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6850" y="2380615"/>
            <a:ext cx="40354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第八章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5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基本概念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4970685" y="547972"/>
            <a:ext cx="5179060" cy="532190"/>
            <a:chOff x="5689600" y="1501170"/>
            <a:chExt cx="5179060" cy="532190"/>
          </a:xfrm>
        </p:grpSpPr>
        <p:sp>
          <p:nvSpPr>
            <p:cNvPr id="32" name="平行四边形 31"/>
            <p:cNvSpPr/>
            <p:nvPr>
              <p:custDataLst>
                <p:tags r:id="rId2"/>
              </p:custDataLst>
            </p:nvPr>
          </p:nvSpPr>
          <p:spPr>
            <a:xfrm>
              <a:off x="6375400" y="1820459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3"/>
              </p:custDataLst>
            </p:nvPr>
          </p:nvSpPr>
          <p:spPr>
            <a:xfrm>
              <a:off x="5689600" y="1551970"/>
              <a:ext cx="736600" cy="438150"/>
            </a:xfrm>
            <a:prstGeom prst="parallelogram">
              <a:avLst>
                <a:gd name="adj" fmla="val 31818"/>
              </a:avLst>
            </a:prstGeom>
            <a:solidFill>
              <a:schemeClr val="bg1"/>
            </a:solidFill>
            <a:ln w="28575"/>
            <a:effectLst>
              <a:outerShdw dist="50800" dir="2700000" algn="tl" rotWithShape="0">
                <a:srgbClr val="00C1C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6572250" y="1501170"/>
              <a:ext cx="42964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图</a:t>
              </a:r>
              <a:endPara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5"/>
            </p:custDataLst>
          </p:nvPr>
        </p:nvGrpSpPr>
        <p:grpSpPr>
          <a:xfrm>
            <a:off x="4970685" y="1804697"/>
            <a:ext cx="4878071" cy="549275"/>
            <a:chOff x="5689600" y="2273300"/>
            <a:chExt cx="4710116" cy="549489"/>
          </a:xfrm>
        </p:grpSpPr>
        <p:sp>
          <p:nvSpPr>
            <p:cNvPr id="33" name="平行四边形 32"/>
            <p:cNvSpPr/>
            <p:nvPr>
              <p:custDataLst>
                <p:tags r:id="rId6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8" name="平行四边形 17"/>
              <p:cNvSpPr/>
              <p:nvPr>
                <p:custDataLst>
                  <p:tags r:id="rId7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路与连通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2" name="组合 11"/>
          <p:cNvGrpSpPr/>
          <p:nvPr>
            <p:custDataLst>
              <p:tags r:id="rId9"/>
            </p:custDataLst>
          </p:nvPr>
        </p:nvGrpSpPr>
        <p:grpSpPr>
          <a:xfrm>
            <a:off x="4970685" y="4352317"/>
            <a:ext cx="5045075" cy="541020"/>
            <a:chOff x="5689600" y="3045430"/>
            <a:chExt cx="5045075" cy="541224"/>
          </a:xfrm>
        </p:grpSpPr>
        <p:sp>
          <p:nvSpPr>
            <p:cNvPr id="34" name="平行四边形 33"/>
            <p:cNvSpPr/>
            <p:nvPr>
              <p:custDataLst>
                <p:tags r:id="rId10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689600" y="3045430"/>
              <a:ext cx="5045075" cy="522167"/>
              <a:chOff x="5143500" y="2273300"/>
              <a:chExt cx="5045075" cy="522167"/>
            </a:xfrm>
          </p:grpSpPr>
          <p:sp>
            <p:nvSpPr>
              <p:cNvPr id="23" name="平行四边形 22"/>
              <p:cNvSpPr/>
              <p:nvPr>
                <p:custDataLst>
                  <p:tags r:id="rId11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>
                <a:hlinkClick r:id="rId12" action="ppaction://hlinksldjump"/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6026150" y="2273300"/>
                <a:ext cx="4162425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有向图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grpSp>
        <p:nvGrpSpPr>
          <p:cNvPr id="2" name="组合 1"/>
          <p:cNvGrpSpPr/>
          <p:nvPr>
            <p:custDataLst>
              <p:tags r:id="rId14"/>
            </p:custDataLst>
          </p:nvPr>
        </p:nvGrpSpPr>
        <p:grpSpPr>
          <a:xfrm>
            <a:off x="4970685" y="5617872"/>
            <a:ext cx="6129912" cy="541020"/>
            <a:chOff x="5689600" y="3045430"/>
            <a:chExt cx="6129912" cy="541224"/>
          </a:xfrm>
        </p:grpSpPr>
        <p:sp>
          <p:nvSpPr>
            <p:cNvPr id="6" name="平行四边形 5"/>
            <p:cNvSpPr/>
            <p:nvPr>
              <p:custDataLst>
                <p:tags r:id="rId15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689600" y="3045430"/>
              <a:ext cx="6129912" cy="522167"/>
              <a:chOff x="5143500" y="2273300"/>
              <a:chExt cx="6129912" cy="522167"/>
            </a:xfrm>
          </p:grpSpPr>
          <p:sp>
            <p:nvSpPr>
              <p:cNvPr id="8" name="平行四边形 7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文本框 8">
                <a:hlinkClick r:id="rId12" action="ppaction://hlinksldjump"/>
              </p:cNvPr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026150" y="2273300"/>
                <a:ext cx="5247262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sz="28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图的矩阵表示</a:t>
                </a:r>
                <a:endParaRPr sz="28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grpSp>
        <p:nvGrpSpPr>
          <p:cNvPr id="13" name="组合 12"/>
          <p:cNvGrpSpPr/>
          <p:nvPr>
            <p:custDataLst>
              <p:tags r:id="rId18"/>
            </p:custDataLst>
          </p:nvPr>
        </p:nvGrpSpPr>
        <p:grpSpPr>
          <a:xfrm>
            <a:off x="4970685" y="3078507"/>
            <a:ext cx="4878071" cy="549275"/>
            <a:chOff x="5689600" y="2273300"/>
            <a:chExt cx="4710116" cy="549489"/>
          </a:xfrm>
        </p:grpSpPr>
        <p:sp>
          <p:nvSpPr>
            <p:cNvPr id="14" name="平行四边形 13"/>
            <p:cNvSpPr/>
            <p:nvPr>
              <p:custDataLst>
                <p:tags r:id="rId19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7" name="平行四边形 16"/>
              <p:cNvSpPr/>
              <p:nvPr>
                <p:custDataLst>
                  <p:tags r:id="rId20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最 短 路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ransition>
    <p:push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图的矩阵表示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设G是一个无自环的图，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×ε矩阵A(G)＝(a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ij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 称为G的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关联矩阵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，其中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131"/>
          <p:cNvGraphicFramePr>
            <a:graphicFrameLocks noChangeAspect="1"/>
          </p:cNvGraphicFramePr>
          <p:nvPr/>
        </p:nvGraphicFramePr>
        <p:xfrm>
          <a:off x="4171950" y="2431415"/>
          <a:ext cx="3796665" cy="1315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282065" imgH="444500" progId="Equation.3">
                  <p:embed/>
                </p:oleObj>
              </mc:Choice>
              <mc:Fallback>
                <p:oleObj name="" r:id="rId2" imgW="1282065" imgH="4445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71950" y="2431415"/>
                        <a:ext cx="3796665" cy="13157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图的矩阵表示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-2147482406"/>
          <p:cNvGraphicFramePr>
            <a:graphicFrameLocks noChangeAspect="1"/>
          </p:cNvGraphicFramePr>
          <p:nvPr/>
        </p:nvGraphicFramePr>
        <p:xfrm>
          <a:off x="67310" y="1379220"/>
          <a:ext cx="5528310" cy="3992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2295525" imgH="1657350" progId="Word.Picture.8">
                  <p:embed/>
                </p:oleObj>
              </mc:Choice>
              <mc:Fallback>
                <p:oleObj name="" r:id="rId2" imgW="2295525" imgH="1657350" progId="Word.Picture.8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310" y="1379220"/>
                        <a:ext cx="5528310" cy="39922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32"/>
          <p:cNvGraphicFramePr>
            <a:graphicFrameLocks noChangeAspect="1"/>
          </p:cNvGraphicFramePr>
          <p:nvPr/>
        </p:nvGraphicFramePr>
        <p:xfrm>
          <a:off x="5678170" y="1842770"/>
          <a:ext cx="5866130" cy="3064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4" imgW="2526030" imgH="1320165" progId="Equation.3">
                  <p:embed/>
                </p:oleObj>
              </mc:Choice>
              <mc:Fallback>
                <p:oleObj name="" r:id="rId4" imgW="2526030" imgH="1320165" progId="Equation.3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78170" y="1842770"/>
                        <a:ext cx="5866130" cy="30645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图的矩阵表示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图G的关联矩阵有下列性质：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（１）G中每一边关联两个顶点，所以A(G)中每一列恰好有两个1；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（２）每一行中1的个数是对应顶点的度数；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（３）平行边对应的列全同；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（４）若G有两个分支G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，G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２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，则适当调整顶点及边的顺序，可使关联矩阵呈块对角形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133"/>
          <p:cNvGraphicFramePr>
            <a:graphicFrameLocks noChangeAspect="1"/>
          </p:cNvGraphicFramePr>
          <p:nvPr/>
        </p:nvGraphicFramePr>
        <p:xfrm>
          <a:off x="3869055" y="4864100"/>
          <a:ext cx="4384040" cy="1354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561465" imgH="482600" progId="Equation.3">
                  <p:embed/>
                </p:oleObj>
              </mc:Choice>
              <mc:Fallback>
                <p:oleObj name="" r:id="rId2" imgW="1561465" imgH="482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69055" y="4864100"/>
                        <a:ext cx="4384040" cy="13544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图的矩阵表示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定义２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设G是无平行边的图，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矩阵Ｘ(G)＝(x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ij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 称为图G的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邻接矩阵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，其中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显然，Ｘ(G)是对称矩阵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72"/>
          <p:cNvGraphicFramePr>
            <a:graphicFrameLocks noChangeAspect="1"/>
          </p:cNvGraphicFramePr>
          <p:nvPr/>
        </p:nvGraphicFramePr>
        <p:xfrm>
          <a:off x="4471035" y="2421890"/>
          <a:ext cx="3502660" cy="1199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409065" imgH="482600" progId="Equation.3">
                  <p:embed/>
                </p:oleObj>
              </mc:Choice>
              <mc:Fallback>
                <p:oleObj name="" r:id="rId2" imgW="1409065" imgH="482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71035" y="2421890"/>
                        <a:ext cx="3502660" cy="11995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图的矩阵表示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135"/>
          <p:cNvGraphicFramePr>
            <a:graphicFrameLocks noChangeAspect="1"/>
          </p:cNvGraphicFramePr>
          <p:nvPr/>
        </p:nvGraphicFramePr>
        <p:xfrm>
          <a:off x="207645" y="1369060"/>
          <a:ext cx="5705475" cy="4120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2295525" imgH="1657350" progId="Word.Picture.8">
                  <p:embed/>
                </p:oleObj>
              </mc:Choice>
              <mc:Fallback>
                <p:oleObj name="" r:id="rId2" imgW="2295525" imgH="1657350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645" y="1369060"/>
                        <a:ext cx="5705475" cy="41205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15" y="1369060"/>
            <a:ext cx="5086985" cy="43668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图的矩阵表示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" y="849630"/>
            <a:ext cx="9777095" cy="763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" y="1876425"/>
            <a:ext cx="9782175" cy="46005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图的矩阵表示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929640"/>
            <a:ext cx="9967595" cy="7029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" y="1955800"/>
            <a:ext cx="4616450" cy="3614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095" y="1955800"/>
            <a:ext cx="6424930" cy="36137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图的矩阵表示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定理1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设G是一个简单图，Ｘ是G的邻接矩阵，令Ｘ</a:t>
            </a:r>
            <a:r>
              <a:rPr sz="2800" baseline="30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＝(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等于顶点v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之间长度为k的路径数目．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76"/>
          <p:cNvGraphicFramePr>
            <a:graphicFrameLocks noChangeAspect="1"/>
          </p:cNvGraphicFramePr>
          <p:nvPr/>
        </p:nvGraphicFramePr>
        <p:xfrm>
          <a:off x="9501505" y="1040130"/>
          <a:ext cx="664845" cy="66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254000" imgH="254000" progId="Equation.3">
                  <p:embed/>
                </p:oleObj>
              </mc:Choice>
              <mc:Fallback>
                <p:oleObj name="" r:id="rId2" imgW="254000" imgH="2540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01505" y="1040130"/>
                        <a:ext cx="664845" cy="6648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405"/>
          <p:cNvGraphicFramePr>
            <a:graphicFrameLocks noChangeAspect="1"/>
          </p:cNvGraphicFramePr>
          <p:nvPr/>
        </p:nvGraphicFramePr>
        <p:xfrm>
          <a:off x="1026795" y="1704975"/>
          <a:ext cx="592455" cy="59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254000" imgH="254000" progId="Equation.3">
                  <p:embed/>
                </p:oleObj>
              </mc:Choice>
              <mc:Fallback>
                <p:oleObj name="" r:id="rId4" imgW="254000" imgH="254000" progId="Equation.3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6795" y="1704975"/>
                        <a:ext cx="592455" cy="5924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070" y="1104265"/>
            <a:ext cx="5483225" cy="3213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4851400"/>
            <a:ext cx="11452860" cy="14160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图的矩阵表示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585" y="984885"/>
            <a:ext cx="7541895" cy="20332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585" y="3375025"/>
            <a:ext cx="7202805" cy="11734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95" y="3756660"/>
            <a:ext cx="3879850" cy="24993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95" y="918845"/>
            <a:ext cx="3865245" cy="26015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3585" y="4905375"/>
            <a:ext cx="6909435" cy="11906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图的矩阵表示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5" y="3756660"/>
            <a:ext cx="3879850" cy="24993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95" y="918845"/>
            <a:ext cx="3865245" cy="26015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320" y="1033145"/>
            <a:ext cx="7467600" cy="19850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20" y="3520440"/>
            <a:ext cx="7498715" cy="754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320" y="4512310"/>
            <a:ext cx="7386320" cy="17430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图的矩阵表示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定义3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设D是一个无自环的有向图，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×ε矩阵A(Ｄ)＝(a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ij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 称为Ｄ的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关联矩阵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，其中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78"/>
          <p:cNvGraphicFramePr>
            <a:graphicFrameLocks noChangeAspect="1"/>
          </p:cNvGraphicFramePr>
          <p:nvPr/>
        </p:nvGraphicFramePr>
        <p:xfrm>
          <a:off x="4094480" y="2242820"/>
          <a:ext cx="3933825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498600" imgH="685800" progId="Equation.3">
                  <p:embed/>
                </p:oleObj>
              </mc:Choice>
              <mc:Fallback>
                <p:oleObj name="" r:id="rId2" imgW="1498600" imgH="6858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94480" y="2242820"/>
                        <a:ext cx="3933825" cy="180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图的矩阵表示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Ｄ的关联矩阵有如下性质：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 D中每一弧关联两个顶点，其中之一为头，另一为尾，所以，A(D)中每一列必有一个1和一个－1；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(2) 每一行中1的个数是对应顶点的出度数，－1的个数是对应顶点的入度数，非零元的个数是对应顶点的度数；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(3) 平行弧对应的列全同．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图的矩阵表示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定义4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设D是一个无平行弧的有向图，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矩阵Ｘ(D)＝(x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ij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 称为D的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邻接矩阵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．其中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81"/>
          <p:cNvGraphicFramePr>
            <a:graphicFrameLocks noChangeAspect="1"/>
          </p:cNvGraphicFramePr>
          <p:nvPr/>
        </p:nvGraphicFramePr>
        <p:xfrm>
          <a:off x="4039870" y="2316480"/>
          <a:ext cx="4060825" cy="1257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434465" imgH="444500" progId="Equation.3">
                  <p:embed/>
                </p:oleObj>
              </mc:Choice>
              <mc:Fallback>
                <p:oleObj name="" r:id="rId2" imgW="1434465" imgH="4445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39870" y="2316480"/>
                        <a:ext cx="4060825" cy="12579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图的矩阵表示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" y="1070610"/>
            <a:ext cx="11477625" cy="45929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图的矩阵表示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85" y="1046480"/>
            <a:ext cx="9155430" cy="36398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285" y="5165090"/>
            <a:ext cx="9155430" cy="9290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图的矩阵表示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定理２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设Ｘ是简单有向图D的邻接矩阵，令Ｘ</a:t>
            </a:r>
            <a:r>
              <a:rPr sz="2800" baseline="30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＝(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)，则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等于从v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长度为k的有向路径的数目．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79"/>
          <p:cNvGraphicFramePr>
            <a:graphicFrameLocks noChangeAspect="1"/>
          </p:cNvGraphicFramePr>
          <p:nvPr/>
        </p:nvGraphicFramePr>
        <p:xfrm>
          <a:off x="8661400" y="1092200"/>
          <a:ext cx="593090" cy="593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254000" imgH="254000" progId="Equation.3">
                  <p:embed/>
                </p:oleObj>
              </mc:Choice>
              <mc:Fallback>
                <p:oleObj name="" r:id="rId2" imgW="254000" imgH="2540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61400" y="1092200"/>
                        <a:ext cx="593090" cy="5930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9"/>
          <p:cNvGraphicFramePr>
            <a:graphicFrameLocks noChangeAspect="1"/>
          </p:cNvGraphicFramePr>
          <p:nvPr/>
        </p:nvGraphicFramePr>
        <p:xfrm>
          <a:off x="10250805" y="1092200"/>
          <a:ext cx="593090" cy="593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4" imgW="254000" imgH="254000" progId="Equation.3">
                  <p:embed/>
                </p:oleObj>
              </mc:Choice>
              <mc:Fallback>
                <p:oleObj name="" r:id="rId4" imgW="254000" imgH="2540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50805" y="1092200"/>
                        <a:ext cx="593090" cy="5930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图的矩阵表示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866775"/>
            <a:ext cx="7887970" cy="2125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" y="3099435"/>
            <a:ext cx="6654165" cy="36709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310" y="4030980"/>
            <a:ext cx="4152900" cy="1066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图的矩阵表示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关于最短路算法(Dijkstra算法)，下列论述正确的有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endParaRPr 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</a:t>
            </a:r>
            <a:endParaRPr 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√</a:t>
            </a:r>
            <a:endParaRPr lang="en-US" alt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√</a:t>
            </a:r>
            <a:endParaRPr lang="en-US" alt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√</a:t>
            </a:r>
            <a:endParaRPr lang="en-US" alt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√</a:t>
            </a:r>
            <a:endParaRPr lang="en-US" alt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endParaRPr lang="en-US" alt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" y="1716405"/>
            <a:ext cx="10620375" cy="47193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10" y="914400"/>
            <a:ext cx="8080375" cy="187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770" y="2947035"/>
            <a:ext cx="10029825" cy="35528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图的矩阵表示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关于图的邻接矩阵的性质，下列哪些论述是正确的。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√</a:t>
            </a:r>
            <a:endParaRPr lang="en-US" alt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</a:t>
            </a:r>
            <a:endParaRPr 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</a:t>
            </a:r>
            <a:endParaRPr 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√</a:t>
            </a:r>
            <a:endParaRPr lang="en-US" alt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√</a:t>
            </a:r>
            <a:endParaRPr lang="en-US" alt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√</a:t>
            </a:r>
            <a:endParaRPr lang="en-US" alt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" y="1803400"/>
            <a:ext cx="7037070" cy="46291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图的矩阵表示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长度为2的通路总数是多少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长度为3的通路总数是多少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</a:t>
            </a:r>
            <a:endParaRPr 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§5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690" y="860425"/>
            <a:ext cx="3872230" cy="53613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5" y="3958590"/>
            <a:ext cx="7489825" cy="18268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习题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934720"/>
            <a:ext cx="5021580" cy="619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" y="1775460"/>
            <a:ext cx="10873740" cy="4759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习题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" y="998220"/>
            <a:ext cx="11656060" cy="1143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" y="2319655"/>
            <a:ext cx="11681460" cy="37522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习题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876935"/>
            <a:ext cx="11050905" cy="8782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" y="1870710"/>
            <a:ext cx="10634345" cy="44602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习题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" y="934720"/>
            <a:ext cx="8585835" cy="548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5" y="1657985"/>
            <a:ext cx="10150475" cy="49593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习题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1193800"/>
            <a:ext cx="10313035" cy="48113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习题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" y="1037590"/>
            <a:ext cx="11186795" cy="41871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定义６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设G是图，若V(G)，E(G)均是有限集，则称G为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有限图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并用</a:t>
            </a:r>
            <a:r>
              <a:rPr 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υ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(G)或</a:t>
            </a:r>
            <a:r>
              <a:rPr 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υ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表示图G的点数，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ε(G)或ε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表示图G的边数．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定理1（握手引理）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对任一图G，有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 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证明　由于在计算度数时G中每条边均提供２度，故总度数必为边数的两倍，即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推论　任意图中奇顶点的个数必为偶数．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-2147482620"/>
          <p:cNvGraphicFramePr>
            <a:graphicFrameLocks noChangeAspect="1"/>
          </p:cNvGraphicFramePr>
          <p:nvPr/>
        </p:nvGraphicFramePr>
        <p:xfrm>
          <a:off x="6500495" y="1172210"/>
          <a:ext cx="1871980" cy="74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799465" imgH="317500" progId="Equation.3">
                  <p:embed/>
                </p:oleObj>
              </mc:Choice>
              <mc:Fallback>
                <p:oleObj name="" r:id="rId2" imgW="799465" imgH="3175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00495" y="1172210"/>
                        <a:ext cx="1871980" cy="74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619"/>
          <p:cNvGraphicFramePr>
            <a:graphicFrameLocks noChangeAspect="1"/>
          </p:cNvGraphicFramePr>
          <p:nvPr/>
        </p:nvGraphicFramePr>
        <p:xfrm>
          <a:off x="2200275" y="3140075"/>
          <a:ext cx="1801495" cy="713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799465" imgH="317500" progId="Equation.3">
                  <p:embed/>
                </p:oleObj>
              </mc:Choice>
              <mc:Fallback>
                <p:oleObj name="" r:id="rId4" imgW="799465" imgH="317500" progId="Equation.3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0275" y="3140075"/>
                        <a:ext cx="1801495" cy="7137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00430"/>
            <a:ext cx="11656695" cy="5589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例２　在一次围棋比赛中，下过奇数盘棋的人数是偶数．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参加比赛的人为顶点，若两人下过n盘棋则在相应的两顶点之间连n条边，这样便构成一个图，每人在比赛中下过的棋的盘数即为相应顶点的度数，由推论，该图中奇顶点数为偶数，即下过奇数盘棋的人数为偶数．</a:t>
            </a:r>
            <a:endParaRPr sz="2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" y="3870960"/>
            <a:ext cx="11254105" cy="24320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" y="1218565"/>
            <a:ext cx="11804650" cy="42722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" y="905510"/>
            <a:ext cx="11428730" cy="14662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" y="2515870"/>
            <a:ext cx="4710430" cy="1945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5" y="4605655"/>
            <a:ext cx="10584180" cy="19856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定义７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设G是一个图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（１）如果υ＝1，ε＝０，称G是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平凡图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（２）如果ε＝０，称G是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零图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（３）不含多重边和自环的图称为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简单图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（４）含有多重边的图称为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多重图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既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含有多重边</a:t>
            </a: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又有自环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的图称为</a:t>
            </a:r>
            <a:r>
              <a:rPr 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伪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270" y="1224915"/>
            <a:ext cx="2662555" cy="44088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890905"/>
            <a:ext cx="11656695" cy="5598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定义８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设G是一个简单图，如果G中任意两顶点之间均有边相连，则称G为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完全图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，具有n个顶点的完全图记为K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个顶点的完全图的边数是？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195" y="2961640"/>
            <a:ext cx="3940810" cy="1090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475" y="4335780"/>
            <a:ext cx="8401050" cy="20859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6850" y="2380615"/>
            <a:ext cx="40354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第八章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5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基本概念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4970685" y="547972"/>
            <a:ext cx="5179060" cy="532190"/>
            <a:chOff x="5689600" y="1501170"/>
            <a:chExt cx="5179060" cy="532190"/>
          </a:xfrm>
        </p:grpSpPr>
        <p:sp>
          <p:nvSpPr>
            <p:cNvPr id="32" name="平行四边形 31"/>
            <p:cNvSpPr/>
            <p:nvPr>
              <p:custDataLst>
                <p:tags r:id="rId2"/>
              </p:custDataLst>
            </p:nvPr>
          </p:nvSpPr>
          <p:spPr>
            <a:xfrm>
              <a:off x="6375400" y="1820459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3"/>
              </p:custDataLst>
            </p:nvPr>
          </p:nvSpPr>
          <p:spPr>
            <a:xfrm>
              <a:off x="5689600" y="1551970"/>
              <a:ext cx="736600" cy="438150"/>
            </a:xfrm>
            <a:prstGeom prst="parallelogram">
              <a:avLst>
                <a:gd name="adj" fmla="val 31818"/>
              </a:avLst>
            </a:prstGeom>
            <a:solidFill>
              <a:schemeClr val="bg1"/>
            </a:solidFill>
            <a:ln w="28575"/>
            <a:effectLst>
              <a:outerShdw dist="50800" dir="2700000" algn="tl" rotWithShape="0">
                <a:srgbClr val="00C1C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6572250" y="1501170"/>
              <a:ext cx="42964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图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5"/>
            </p:custDataLst>
          </p:nvPr>
        </p:nvGrpSpPr>
        <p:grpSpPr>
          <a:xfrm>
            <a:off x="4970685" y="1804697"/>
            <a:ext cx="4878071" cy="549275"/>
            <a:chOff x="5689600" y="2273300"/>
            <a:chExt cx="4710116" cy="549489"/>
          </a:xfrm>
        </p:grpSpPr>
        <p:sp>
          <p:nvSpPr>
            <p:cNvPr id="33" name="平行四边形 32"/>
            <p:cNvSpPr/>
            <p:nvPr>
              <p:custDataLst>
                <p:tags r:id="rId6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8" name="平行四边形 17"/>
              <p:cNvSpPr/>
              <p:nvPr>
                <p:custDataLst>
                  <p:tags r:id="rId7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路与连通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2" name="组合 11"/>
          <p:cNvGrpSpPr/>
          <p:nvPr>
            <p:custDataLst>
              <p:tags r:id="rId9"/>
            </p:custDataLst>
          </p:nvPr>
        </p:nvGrpSpPr>
        <p:grpSpPr>
          <a:xfrm>
            <a:off x="4970685" y="4352317"/>
            <a:ext cx="5045075" cy="541020"/>
            <a:chOff x="5689600" y="3045430"/>
            <a:chExt cx="5045075" cy="541224"/>
          </a:xfrm>
        </p:grpSpPr>
        <p:sp>
          <p:nvSpPr>
            <p:cNvPr id="34" name="平行四边形 33"/>
            <p:cNvSpPr/>
            <p:nvPr>
              <p:custDataLst>
                <p:tags r:id="rId10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689600" y="3045430"/>
              <a:ext cx="5045075" cy="522167"/>
              <a:chOff x="5143500" y="2273300"/>
              <a:chExt cx="5045075" cy="522167"/>
            </a:xfrm>
          </p:grpSpPr>
          <p:sp>
            <p:nvSpPr>
              <p:cNvPr id="23" name="平行四边形 22"/>
              <p:cNvSpPr/>
              <p:nvPr>
                <p:custDataLst>
                  <p:tags r:id="rId11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>
                <a:hlinkClick r:id="rId12" action="ppaction://hlinksldjump"/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6026150" y="2273300"/>
                <a:ext cx="4162425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有向图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grpSp>
        <p:nvGrpSpPr>
          <p:cNvPr id="2" name="组合 1"/>
          <p:cNvGrpSpPr/>
          <p:nvPr>
            <p:custDataLst>
              <p:tags r:id="rId14"/>
            </p:custDataLst>
          </p:nvPr>
        </p:nvGrpSpPr>
        <p:grpSpPr>
          <a:xfrm>
            <a:off x="4970685" y="5617872"/>
            <a:ext cx="6129912" cy="541020"/>
            <a:chOff x="5689600" y="3045430"/>
            <a:chExt cx="6129912" cy="541224"/>
          </a:xfrm>
        </p:grpSpPr>
        <p:sp>
          <p:nvSpPr>
            <p:cNvPr id="6" name="平行四边形 5"/>
            <p:cNvSpPr/>
            <p:nvPr>
              <p:custDataLst>
                <p:tags r:id="rId15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689600" y="3045430"/>
              <a:ext cx="6129912" cy="522167"/>
              <a:chOff x="5143500" y="2273300"/>
              <a:chExt cx="6129912" cy="522167"/>
            </a:xfrm>
          </p:grpSpPr>
          <p:sp>
            <p:nvSpPr>
              <p:cNvPr id="8" name="平行四边形 7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文本框 8">
                <a:hlinkClick r:id="rId12" action="ppaction://hlinksldjump"/>
              </p:cNvPr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026150" y="2273300"/>
                <a:ext cx="5247262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图的矩阵表示</a:t>
                </a:r>
                <a:endParaRPr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grpSp>
        <p:nvGrpSpPr>
          <p:cNvPr id="13" name="组合 12"/>
          <p:cNvGrpSpPr/>
          <p:nvPr>
            <p:custDataLst>
              <p:tags r:id="rId18"/>
            </p:custDataLst>
          </p:nvPr>
        </p:nvGrpSpPr>
        <p:grpSpPr>
          <a:xfrm>
            <a:off x="4970685" y="3078507"/>
            <a:ext cx="4878071" cy="549275"/>
            <a:chOff x="5689600" y="2273300"/>
            <a:chExt cx="4710116" cy="549489"/>
          </a:xfrm>
        </p:grpSpPr>
        <p:sp>
          <p:nvSpPr>
            <p:cNvPr id="14" name="平行四边形 13"/>
            <p:cNvSpPr/>
            <p:nvPr>
              <p:custDataLst>
                <p:tags r:id="rId19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7" name="平行四边形 16"/>
              <p:cNvSpPr/>
              <p:nvPr>
                <p:custDataLst>
                  <p:tags r:id="rId20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最 短 路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759460"/>
            <a:ext cx="11656695" cy="573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定义９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设G是一个图，如果存在V(G)的子集 V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使得  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∪V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＝V(G)，V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∩V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</a:t>
            </a:r>
            <a:r>
              <a:rPr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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，且V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中任意两点不相邻，V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中任意两点也不相邻，则称G为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二分图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，并称｛V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｝为G的一个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二划分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，进一步地，若V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中每一点皆与V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中所有点相邻，则称G为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完全二分图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，且当 |V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|＝m，|V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|＝n时，将其记为K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m,n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" y="4200525"/>
            <a:ext cx="4333875" cy="2371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4200525"/>
            <a:ext cx="4505325" cy="22821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852170"/>
            <a:ext cx="11656695" cy="5637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定义10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设G是一个图，k是一个常数，若G中每个顶点的度数均为k，则称G为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k次正则图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平凡图、零图、简单图、多重图、完全图、二分图、完全二分图、k次正则图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90" y="2276475"/>
            <a:ext cx="2600325" cy="2305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170" y="2299335"/>
            <a:ext cx="4505325" cy="22821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平凡图、零图、简单图、多重图、完全图、二分图、完全二分图、k次正则图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-2147482614"/>
          <p:cNvGraphicFramePr>
            <a:graphicFrameLocks noChangeAspect="1"/>
          </p:cNvGraphicFramePr>
          <p:nvPr/>
        </p:nvGraphicFramePr>
        <p:xfrm>
          <a:off x="577850" y="2687955"/>
          <a:ext cx="2654300" cy="3472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266190" imgH="1657985" progId="Word.Picture.8">
                  <p:embed/>
                </p:oleObj>
              </mc:Choice>
              <mc:Fallback>
                <p:oleObj name="" r:id="rId2" imgW="1266190" imgH="1657985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7850" y="2687955"/>
                        <a:ext cx="2654300" cy="34728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613"/>
          <p:cNvGraphicFramePr>
            <a:graphicFrameLocks noChangeAspect="1"/>
          </p:cNvGraphicFramePr>
          <p:nvPr/>
        </p:nvGraphicFramePr>
        <p:xfrm>
          <a:off x="3436620" y="2968625"/>
          <a:ext cx="2590800" cy="3390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1266190" imgH="1657985" progId="Word.Picture.8">
                  <p:embed/>
                </p:oleObj>
              </mc:Choice>
              <mc:Fallback>
                <p:oleObj name="" r:id="rId4" imgW="1266190" imgH="1657985" progId="Word.Picture.8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36620" y="2968625"/>
                        <a:ext cx="2590800" cy="33902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-2147482612"/>
          <p:cNvGraphicFramePr>
            <a:graphicFrameLocks noChangeAspect="1"/>
          </p:cNvGraphicFramePr>
          <p:nvPr/>
        </p:nvGraphicFramePr>
        <p:xfrm>
          <a:off x="6163310" y="3162300"/>
          <a:ext cx="2347595" cy="2817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1380490" imgH="1657985" progId="Word.Picture.8">
                  <p:embed/>
                </p:oleObj>
              </mc:Choice>
              <mc:Fallback>
                <p:oleObj name="" r:id="rId6" imgW="1380490" imgH="1657985" progId="Word.Picture.8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63310" y="3162300"/>
                        <a:ext cx="2347595" cy="28174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-2147482611"/>
          <p:cNvGraphicFramePr>
            <a:graphicFrameLocks noChangeAspect="1"/>
          </p:cNvGraphicFramePr>
          <p:nvPr/>
        </p:nvGraphicFramePr>
        <p:xfrm>
          <a:off x="8783320" y="3162300"/>
          <a:ext cx="2781935" cy="286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8" imgW="1609090" imgH="1657985" progId="Word.Picture.8">
                  <p:embed/>
                </p:oleObj>
              </mc:Choice>
              <mc:Fallback>
                <p:oleObj name="" r:id="rId8" imgW="1609090" imgH="1657985" progId="Word.Picture.8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83320" y="3162300"/>
                        <a:ext cx="2781935" cy="28644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平凡图、零图、简单图、多重图、完全图、二分图、完全二分图、k次正则图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-2147482610"/>
          <p:cNvGraphicFramePr>
            <a:graphicFrameLocks noChangeAspect="1"/>
          </p:cNvGraphicFramePr>
          <p:nvPr/>
        </p:nvGraphicFramePr>
        <p:xfrm>
          <a:off x="579755" y="2833370"/>
          <a:ext cx="2713355" cy="3256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2" imgW="1380490" imgH="1657985" progId="Word.Picture.8">
                  <p:embed/>
                </p:oleObj>
              </mc:Choice>
              <mc:Fallback>
                <p:oleObj name="" r:id="rId2" imgW="1380490" imgH="1657985" progId="Word.Picture.8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9755" y="2833370"/>
                        <a:ext cx="2713355" cy="32562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609"/>
          <p:cNvGraphicFramePr>
            <a:graphicFrameLocks noChangeAspect="1"/>
          </p:cNvGraphicFramePr>
          <p:nvPr/>
        </p:nvGraphicFramePr>
        <p:xfrm>
          <a:off x="4182745" y="2833370"/>
          <a:ext cx="2754630" cy="3053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4" imgW="1494790" imgH="1657985" progId="Word.Picture.8">
                  <p:embed/>
                </p:oleObj>
              </mc:Choice>
              <mc:Fallback>
                <p:oleObj name="" r:id="rId4" imgW="1494790" imgH="1657985" progId="Word.Picture.8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82745" y="2833370"/>
                        <a:ext cx="2754630" cy="3053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-2147482604"/>
          <p:cNvGraphicFramePr>
            <a:graphicFrameLocks noChangeAspect="1"/>
          </p:cNvGraphicFramePr>
          <p:nvPr/>
        </p:nvGraphicFramePr>
        <p:xfrm>
          <a:off x="7715250" y="2833370"/>
          <a:ext cx="3162300" cy="3040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6" imgW="1724025" imgH="1657350" progId="Word.Picture.8">
                  <p:embed/>
                </p:oleObj>
              </mc:Choice>
              <mc:Fallback>
                <p:oleObj name="" r:id="rId6" imgW="1724025" imgH="1657350" progId="Word.Picture.8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5250" y="2833370"/>
                        <a:ext cx="3162300" cy="30403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824230"/>
            <a:ext cx="11656695" cy="60998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定义11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设G，Ｈ是两个图，如果V(H)</a:t>
            </a:r>
            <a:r>
              <a:rPr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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V(G)，E(H)</a:t>
            </a:r>
            <a:r>
              <a:rPr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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E(G)，则称Ｈ是G的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，记为H</a:t>
            </a:r>
            <a:r>
              <a:rPr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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G．若H</a:t>
            </a:r>
            <a:r>
              <a:rPr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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G且Ｈ≠G称Ｈ是G的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真子图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，记为H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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G．若H</a:t>
            </a:r>
            <a:r>
              <a:rPr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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G且V(H)=V(G)，称Ｈ是G的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生成子图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图1.5(b)是图1.5(a)的生成子图，图1.5(c)是图1.5(a)的子图，图1.5(d)不是图1.5(a)的子图．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-2147482603"/>
          <p:cNvGraphicFramePr>
            <a:graphicFrameLocks noChangeAspect="1"/>
          </p:cNvGraphicFramePr>
          <p:nvPr/>
        </p:nvGraphicFramePr>
        <p:xfrm>
          <a:off x="359410" y="2606675"/>
          <a:ext cx="2872105" cy="2761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724025" imgH="1657350" progId="Word.Picture.8">
                  <p:embed/>
                </p:oleObj>
              </mc:Choice>
              <mc:Fallback>
                <p:oleObj name="" r:id="rId2" imgW="1724025" imgH="1657350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9410" y="2606675"/>
                        <a:ext cx="2872105" cy="27616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602"/>
          <p:cNvGraphicFramePr>
            <a:graphicFrameLocks noChangeAspect="1"/>
          </p:cNvGraphicFramePr>
          <p:nvPr/>
        </p:nvGraphicFramePr>
        <p:xfrm>
          <a:off x="3231515" y="2679065"/>
          <a:ext cx="2721610" cy="2616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1724025" imgH="1657350" progId="Word.Picture.8">
                  <p:embed/>
                </p:oleObj>
              </mc:Choice>
              <mc:Fallback>
                <p:oleObj name="" r:id="rId4" imgW="1724025" imgH="1657350" progId="Word.Picture.8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1515" y="2679065"/>
                        <a:ext cx="2721610" cy="26168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-2147482608"/>
          <p:cNvGraphicFramePr>
            <a:graphicFrameLocks noChangeAspect="1"/>
          </p:cNvGraphicFramePr>
          <p:nvPr/>
        </p:nvGraphicFramePr>
        <p:xfrm>
          <a:off x="5953125" y="2679065"/>
          <a:ext cx="2713990" cy="2609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1724025" imgH="1657350" progId="Word.Picture.8">
                  <p:embed/>
                </p:oleObj>
              </mc:Choice>
              <mc:Fallback>
                <p:oleObj name="" r:id="rId6" imgW="1724025" imgH="1657350" progId="Word.Picture.8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53125" y="2679065"/>
                        <a:ext cx="2713990" cy="26092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-2147482607"/>
          <p:cNvGraphicFramePr>
            <a:graphicFrameLocks noChangeAspect="1"/>
          </p:cNvGraphicFramePr>
          <p:nvPr/>
        </p:nvGraphicFramePr>
        <p:xfrm>
          <a:off x="9178290" y="2679065"/>
          <a:ext cx="2797175" cy="268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8" imgW="1724025" imgH="1657350" progId="Word.Picture.8">
                  <p:embed/>
                </p:oleObj>
              </mc:Choice>
              <mc:Fallback>
                <p:oleObj name="" r:id="rId8" imgW="1724025" imgH="1657350" progId="Word.Picture.8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78290" y="2679065"/>
                        <a:ext cx="2797175" cy="2689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定义12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设G是一个图，E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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E(G)，以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为边集，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中边的端点全体为顶点集构成的子图，称为由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</a:t>
            </a:r>
            <a:r>
              <a:rPr sz="2800" b="1" baseline="-25000"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导出的G的子图(边导出子图)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，记为G(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)．又设V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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V(G)，以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为顶点集，端点均在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中的边的全体为边集，构成的子图，称为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</a:t>
            </a:r>
            <a:r>
              <a:rPr sz="2800" b="1" baseline="-25000"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导出的G的子图(点导出子图)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，记为G(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例如，设G是由图1.6(a)给出的图，则图1.6(b)是G的边ab，bc，ce导出的子图，图1.6(c)是G中点a，b，c，d导出的子图．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-2147482601"/>
          <p:cNvGraphicFramePr>
            <a:graphicFrameLocks noChangeAspect="1"/>
          </p:cNvGraphicFramePr>
          <p:nvPr/>
        </p:nvGraphicFramePr>
        <p:xfrm>
          <a:off x="668655" y="2852420"/>
          <a:ext cx="3314700" cy="3412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609090" imgH="1657985" progId="Word.Picture.8">
                  <p:embed/>
                </p:oleObj>
              </mc:Choice>
              <mc:Fallback>
                <p:oleObj name="" r:id="rId2" imgW="1609090" imgH="1657985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8655" y="2852420"/>
                        <a:ext cx="3314700" cy="34124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600"/>
          <p:cNvGraphicFramePr>
            <a:graphicFrameLocks noChangeAspect="1"/>
          </p:cNvGraphicFramePr>
          <p:nvPr/>
        </p:nvGraphicFramePr>
        <p:xfrm>
          <a:off x="4525010" y="2852420"/>
          <a:ext cx="2938780" cy="3256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1494790" imgH="1657985" progId="Word.Picture.8">
                  <p:embed/>
                </p:oleObj>
              </mc:Choice>
              <mc:Fallback>
                <p:oleObj name="" r:id="rId4" imgW="1494790" imgH="1657985" progId="Word.Picture.8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25010" y="2852420"/>
                        <a:ext cx="2938780" cy="32569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-2147482599"/>
          <p:cNvGraphicFramePr>
            <a:graphicFrameLocks noChangeAspect="1"/>
          </p:cNvGraphicFramePr>
          <p:nvPr/>
        </p:nvGraphicFramePr>
        <p:xfrm>
          <a:off x="7715250" y="2852420"/>
          <a:ext cx="3371850" cy="324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1724025" imgH="1657350" progId="Word.Picture.8">
                  <p:embed/>
                </p:oleObj>
              </mc:Choice>
              <mc:Fallback>
                <p:oleObj name="" r:id="rId6" imgW="1724025" imgH="1657350" progId="Word.Picture.8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5250" y="2852420"/>
                        <a:ext cx="3371850" cy="3241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872490"/>
            <a:ext cx="11656695" cy="5617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定义13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设G是具有n个顶点的简单图，从这n个顶点构成的完全图K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中删去G的所有边，但保留顶点集V(G)所得到的图称为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G的补图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，简称G的补，记为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～G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图1.7(b)是图1.7(a)的补．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-2147482598"/>
          <p:cNvGraphicFramePr>
            <a:graphicFrameLocks noChangeAspect="1"/>
          </p:cNvGraphicFramePr>
          <p:nvPr/>
        </p:nvGraphicFramePr>
        <p:xfrm>
          <a:off x="4972685" y="2368550"/>
          <a:ext cx="3303905" cy="3176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724025" imgH="1657350" progId="Word.Picture.8">
                  <p:embed/>
                </p:oleObj>
              </mc:Choice>
              <mc:Fallback>
                <p:oleObj name="" r:id="rId2" imgW="1724025" imgH="1657350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72685" y="2368550"/>
                        <a:ext cx="3303905" cy="31769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597"/>
          <p:cNvGraphicFramePr>
            <a:graphicFrameLocks noChangeAspect="1"/>
          </p:cNvGraphicFramePr>
          <p:nvPr/>
        </p:nvGraphicFramePr>
        <p:xfrm>
          <a:off x="8500110" y="2368550"/>
          <a:ext cx="3155315" cy="3034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1724025" imgH="1657350" progId="Word.Picture.8">
                  <p:embed/>
                </p:oleObj>
              </mc:Choice>
              <mc:Fallback>
                <p:oleObj name="" r:id="rId4" imgW="1724025" imgH="1657350" progId="Word.Picture.8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00110" y="2368550"/>
                        <a:ext cx="3155315" cy="30340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-2147482598"/>
          <p:cNvGraphicFramePr>
            <a:graphicFrameLocks noChangeAspect="1"/>
          </p:cNvGraphicFramePr>
          <p:nvPr/>
        </p:nvGraphicFramePr>
        <p:xfrm>
          <a:off x="4972685" y="2368550"/>
          <a:ext cx="3303905" cy="3176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1724025" imgH="1657350" progId="Word.Picture.8">
                  <p:embed/>
                </p:oleObj>
              </mc:Choice>
              <mc:Fallback>
                <p:oleObj name="" r:id="rId6" imgW="1724025" imgH="1657350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72685" y="2368550"/>
                        <a:ext cx="3303905" cy="31769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-2147482597"/>
          <p:cNvGraphicFramePr>
            <a:graphicFrameLocks noChangeAspect="1"/>
          </p:cNvGraphicFramePr>
          <p:nvPr/>
        </p:nvGraphicFramePr>
        <p:xfrm>
          <a:off x="8500110" y="2368550"/>
          <a:ext cx="3155315" cy="3034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7" imgW="1724025" imgH="1657350" progId="Word.Picture.8">
                  <p:embed/>
                </p:oleObj>
              </mc:Choice>
              <mc:Fallback>
                <p:oleObj name="" r:id="rId7" imgW="1724025" imgH="1657350" progId="Word.Picture.8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00110" y="2368550"/>
                        <a:ext cx="3155315" cy="30340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在一个图中，顶点的位置，边的长度及形状是不加考虑的，例如图1.8(a)与图1.8(b)粗看起来似乎不相同，但实际上是同一个图．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-2147482525"/>
          <p:cNvGraphicFramePr>
            <a:graphicFrameLocks noChangeAspect="1"/>
          </p:cNvGraphicFramePr>
          <p:nvPr/>
        </p:nvGraphicFramePr>
        <p:xfrm>
          <a:off x="1755140" y="2872105"/>
          <a:ext cx="3593465" cy="345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724025" imgH="1657350" progId="Word.Picture.8">
                  <p:embed/>
                </p:oleObj>
              </mc:Choice>
              <mc:Fallback>
                <p:oleObj name="" r:id="rId2" imgW="1724025" imgH="1657350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55140" y="2872105"/>
                        <a:ext cx="3593465" cy="3454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524"/>
          <p:cNvGraphicFramePr>
            <a:graphicFrameLocks noChangeAspect="1"/>
          </p:cNvGraphicFramePr>
          <p:nvPr/>
        </p:nvGraphicFramePr>
        <p:xfrm>
          <a:off x="6174740" y="2784475"/>
          <a:ext cx="3806825" cy="3659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1724025" imgH="1657350" progId="Word.Picture.8">
                  <p:embed/>
                </p:oleObj>
              </mc:Choice>
              <mc:Fallback>
                <p:oleObj name="" r:id="rId4" imgW="1724025" imgH="1657350" progId="Word.Picture.8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74740" y="2784475"/>
                        <a:ext cx="3806825" cy="36595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定义14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设G，H是两个图，若存在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双射（一一映射）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θ：V(G)→V(H)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ψ：E(G)→E(H)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使得当且仅当e＝uv时，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ψ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(e)＝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θ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(u)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θ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(v)，则称G，H是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同构的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，记为G  H，而有序对&lt;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θ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ψ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称为G与H之间的一个同构映射或同构．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设V是一个非空集合，E是一个V中元素的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无序对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构成的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多重集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，有序对G＝〈V，E〉称为一个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，其中，V称为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顶点集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，其元素称为顶点或点，E称为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边集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，其元素称为边．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以上定义的图也称为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无向图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由元素u，v构成的无序对用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uv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（u，v）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表示，也可用一个字母(通常是带或不带下标的e)表示．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" y="967740"/>
            <a:ext cx="4678045" cy="24752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" y="3547745"/>
            <a:ext cx="4063365" cy="3109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260" y="1122045"/>
            <a:ext cx="4856480" cy="48780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-2147482605"/>
          <p:cNvGraphicFramePr>
            <a:graphicFrameLocks noChangeAspect="1"/>
          </p:cNvGraphicFramePr>
          <p:nvPr/>
        </p:nvGraphicFramePr>
        <p:xfrm>
          <a:off x="603885" y="1063625"/>
          <a:ext cx="3719830" cy="3576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724025" imgH="1657350" progId="Word.Picture.8">
                  <p:embed/>
                </p:oleObj>
              </mc:Choice>
              <mc:Fallback>
                <p:oleObj name="" r:id="rId2" imgW="1724025" imgH="1657350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3885" y="1063625"/>
                        <a:ext cx="3719830" cy="35763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514"/>
          <p:cNvGraphicFramePr>
            <a:graphicFrameLocks noChangeAspect="1"/>
          </p:cNvGraphicFramePr>
          <p:nvPr/>
        </p:nvGraphicFramePr>
        <p:xfrm>
          <a:off x="4989195" y="1063625"/>
          <a:ext cx="3511550" cy="3375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1724025" imgH="1657350" progId="Word.Picture.8">
                  <p:embed/>
                </p:oleObj>
              </mc:Choice>
              <mc:Fallback>
                <p:oleObj name="" r:id="rId4" imgW="1724025" imgH="1657350" progId="Word.Picture.8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89195" y="1063625"/>
                        <a:ext cx="3511550" cy="33756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5490" y="4558665"/>
            <a:ext cx="6355080" cy="17621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205" y="902970"/>
            <a:ext cx="8148955" cy="40716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5" y="5197475"/>
            <a:ext cx="11122025" cy="13379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" y="1170305"/>
            <a:ext cx="11453495" cy="12744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" y="2573655"/>
            <a:ext cx="11472545" cy="34474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" y="966470"/>
            <a:ext cx="9709785" cy="10229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" y="2122170"/>
            <a:ext cx="8100060" cy="39306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作业：习题1</a:t>
            </a:r>
            <a:r>
              <a:rPr 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2，4，8，9</a:t>
            </a:r>
            <a:endParaRPr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6850" y="2380615"/>
            <a:ext cx="40354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第八章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5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基本概念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4970685" y="547972"/>
            <a:ext cx="5179060" cy="532190"/>
            <a:chOff x="5689600" y="1501170"/>
            <a:chExt cx="5179060" cy="532190"/>
          </a:xfrm>
        </p:grpSpPr>
        <p:sp>
          <p:nvSpPr>
            <p:cNvPr id="32" name="平行四边形 31"/>
            <p:cNvSpPr/>
            <p:nvPr>
              <p:custDataLst>
                <p:tags r:id="rId2"/>
              </p:custDataLst>
            </p:nvPr>
          </p:nvSpPr>
          <p:spPr>
            <a:xfrm>
              <a:off x="6375400" y="1820459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3"/>
              </p:custDataLst>
            </p:nvPr>
          </p:nvSpPr>
          <p:spPr>
            <a:xfrm>
              <a:off x="5689600" y="1551970"/>
              <a:ext cx="736600" cy="438150"/>
            </a:xfrm>
            <a:prstGeom prst="parallelogram">
              <a:avLst>
                <a:gd name="adj" fmla="val 31818"/>
              </a:avLst>
            </a:prstGeom>
            <a:solidFill>
              <a:schemeClr val="bg1"/>
            </a:solidFill>
            <a:ln w="28575"/>
            <a:effectLst>
              <a:outerShdw dist="50800" dir="2700000" algn="tl" rotWithShape="0">
                <a:srgbClr val="00C1C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6572250" y="1501170"/>
              <a:ext cx="42964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图</a:t>
              </a:r>
              <a:endPara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5"/>
            </p:custDataLst>
          </p:nvPr>
        </p:nvGrpSpPr>
        <p:grpSpPr>
          <a:xfrm>
            <a:off x="4970685" y="1804697"/>
            <a:ext cx="4878071" cy="549275"/>
            <a:chOff x="5689600" y="2273300"/>
            <a:chExt cx="4710116" cy="549489"/>
          </a:xfrm>
        </p:grpSpPr>
        <p:sp>
          <p:nvSpPr>
            <p:cNvPr id="33" name="平行四边形 32"/>
            <p:cNvSpPr/>
            <p:nvPr>
              <p:custDataLst>
                <p:tags r:id="rId6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8" name="平行四边形 17"/>
              <p:cNvSpPr/>
              <p:nvPr>
                <p:custDataLst>
                  <p:tags r:id="rId7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路与连通</a:t>
                </a:r>
                <a:endParaRPr lang="zh-CN" altLang="en-US" sz="28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2" name="组合 11"/>
          <p:cNvGrpSpPr/>
          <p:nvPr>
            <p:custDataLst>
              <p:tags r:id="rId9"/>
            </p:custDataLst>
          </p:nvPr>
        </p:nvGrpSpPr>
        <p:grpSpPr>
          <a:xfrm>
            <a:off x="4970685" y="4352317"/>
            <a:ext cx="5045075" cy="541020"/>
            <a:chOff x="5689600" y="3045430"/>
            <a:chExt cx="5045075" cy="541224"/>
          </a:xfrm>
        </p:grpSpPr>
        <p:sp>
          <p:nvSpPr>
            <p:cNvPr id="34" name="平行四边形 33"/>
            <p:cNvSpPr/>
            <p:nvPr>
              <p:custDataLst>
                <p:tags r:id="rId10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689600" y="3045430"/>
              <a:ext cx="5045075" cy="522167"/>
              <a:chOff x="5143500" y="2273300"/>
              <a:chExt cx="5045075" cy="522167"/>
            </a:xfrm>
          </p:grpSpPr>
          <p:sp>
            <p:nvSpPr>
              <p:cNvPr id="23" name="平行四边形 22"/>
              <p:cNvSpPr/>
              <p:nvPr>
                <p:custDataLst>
                  <p:tags r:id="rId11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>
                <a:hlinkClick r:id="rId12" action="ppaction://hlinksldjump"/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6026150" y="2273300"/>
                <a:ext cx="4162425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有向图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grpSp>
        <p:nvGrpSpPr>
          <p:cNvPr id="2" name="组合 1"/>
          <p:cNvGrpSpPr/>
          <p:nvPr>
            <p:custDataLst>
              <p:tags r:id="rId14"/>
            </p:custDataLst>
          </p:nvPr>
        </p:nvGrpSpPr>
        <p:grpSpPr>
          <a:xfrm>
            <a:off x="4970685" y="5617872"/>
            <a:ext cx="6129912" cy="541020"/>
            <a:chOff x="5689600" y="3045430"/>
            <a:chExt cx="6129912" cy="541224"/>
          </a:xfrm>
        </p:grpSpPr>
        <p:sp>
          <p:nvSpPr>
            <p:cNvPr id="6" name="平行四边形 5"/>
            <p:cNvSpPr/>
            <p:nvPr>
              <p:custDataLst>
                <p:tags r:id="rId15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689600" y="3045430"/>
              <a:ext cx="6129912" cy="522167"/>
              <a:chOff x="5143500" y="2273300"/>
              <a:chExt cx="6129912" cy="522167"/>
            </a:xfrm>
          </p:grpSpPr>
          <p:sp>
            <p:nvSpPr>
              <p:cNvPr id="8" name="平行四边形 7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文本框 8">
                <a:hlinkClick r:id="rId12" action="ppaction://hlinksldjump"/>
              </p:cNvPr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026150" y="2273300"/>
                <a:ext cx="5247262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图的矩阵表示</a:t>
                </a:r>
                <a:endParaRPr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grpSp>
        <p:nvGrpSpPr>
          <p:cNvPr id="13" name="组合 12"/>
          <p:cNvGrpSpPr/>
          <p:nvPr>
            <p:custDataLst>
              <p:tags r:id="rId18"/>
            </p:custDataLst>
          </p:nvPr>
        </p:nvGrpSpPr>
        <p:grpSpPr>
          <a:xfrm>
            <a:off x="4970685" y="3078507"/>
            <a:ext cx="4878071" cy="549275"/>
            <a:chOff x="5689600" y="2273300"/>
            <a:chExt cx="4710116" cy="549489"/>
          </a:xfrm>
        </p:grpSpPr>
        <p:sp>
          <p:nvSpPr>
            <p:cNvPr id="14" name="平行四边形 13"/>
            <p:cNvSpPr/>
            <p:nvPr>
              <p:custDataLst>
                <p:tags r:id="rId19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7" name="平行四边形 16"/>
              <p:cNvSpPr/>
              <p:nvPr>
                <p:custDataLst>
                  <p:tags r:id="rId20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最 短 路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ransition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路与连通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384280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图G的一个非空点、边交替序列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W＝v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称为一条从v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路径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或(v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)-路径，其中，v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i-1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端点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endParaRPr 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(1≤i≤k)．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称v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为W的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起点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为W的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终点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(1≤i≤k－1)为W的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内点</a:t>
            </a:r>
            <a:r>
              <a:rPr 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k为W的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路长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路与连通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022985"/>
            <a:ext cx="11656695" cy="5466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在图中，v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是一条从v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的路径，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路长为6．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-2147482510"/>
          <p:cNvGraphicFramePr>
            <a:graphicFrameLocks noChangeAspect="1"/>
          </p:cNvGraphicFramePr>
          <p:nvPr/>
        </p:nvGraphicFramePr>
        <p:xfrm>
          <a:off x="3587750" y="2329180"/>
          <a:ext cx="5016500" cy="3622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2295525" imgH="1657350" progId="Word.Picture.8">
                  <p:embed/>
                </p:oleObj>
              </mc:Choice>
              <mc:Fallback>
                <p:oleObj name="" r:id="rId2" imgW="2295525" imgH="1657350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87750" y="2329180"/>
                        <a:ext cx="5016500" cy="36220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路与连通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若W＝v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是一条(v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)-路径，W</a:t>
            </a:r>
            <a:r>
              <a:rPr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逆转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后得到的点、边交替序列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必为一条(v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)-路径，这条路径可记为</a:t>
            </a:r>
            <a:r>
              <a:rPr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r>
              <a:rPr sz="2800" baseline="30000"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路径W的部分相连项构成的子序列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i+1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，０≤i≤ｊ≤k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也必构成一条路径，这条路径称为</a:t>
            </a:r>
            <a:r>
              <a:rPr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W的节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W可以与另一条路径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 ' ＝v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k+1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k+1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也为一条路径，将W与W ' 衔接在一起便得一条新路径，该路径可记为</a:t>
            </a:r>
            <a:r>
              <a:rPr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WW '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20115"/>
            <a:ext cx="11656695" cy="5569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/>
              <a:t>例1</a:t>
            </a:r>
            <a:r>
              <a:rPr sz="2800"/>
              <a:t>　设V＝｛v1，v2，v3，v4｝，E＝｛v1v3，v2v4，v4v4，v3v4｝　则G＝〈V，E〉是一个图．</a:t>
            </a:r>
            <a:endParaRPr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/>
              <a:t>用V(G)表示G的顶点集，E(G)表示G的边集</a:t>
            </a:r>
            <a:endParaRPr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" y="3290570"/>
            <a:ext cx="11140440" cy="30918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路与连通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008380"/>
            <a:ext cx="10573385" cy="16979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270" y="3043555"/>
            <a:ext cx="9071610" cy="33248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路与连通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75995"/>
            <a:ext cx="11656695" cy="551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定义２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设v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为图G中的一条路径，若边e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，…，e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互不相同，则称该路径为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迹</a:t>
            </a:r>
            <a:r>
              <a:rPr 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（简单通路）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；若点v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，…，v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互不相同，则称该路径为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05" y="3342640"/>
            <a:ext cx="10786110" cy="20415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路与连通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定义３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设v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是图G中的一条路径且k≥1，如果v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，则称该路径为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闭路径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，否则称为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开路径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特别地，若v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是一条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，k≥1，当v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闭迹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，否则称为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．闭迹也称为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回路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路与连通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定义４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设v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…e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是一条闭迹，如果v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，…，v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k-1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互不相同，则称该闭迹为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圈或k圈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，且当k为偶数时称为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偶圈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，k为奇数时称为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奇圈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路与连通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" y="1155700"/>
            <a:ext cx="3517265" cy="320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570" y="1049020"/>
            <a:ext cx="7849235" cy="4003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180" y="5229860"/>
            <a:ext cx="8841740" cy="4737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路与连通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" y="917575"/>
            <a:ext cx="8956040" cy="1741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3429000"/>
            <a:ext cx="4535805" cy="2219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790" y="3021330"/>
            <a:ext cx="6530975" cy="3118485"/>
          </a:xfrm>
          <a:prstGeom prst="rect">
            <a:avLst/>
          </a:prstGeom>
        </p:spPr>
      </p:pic>
      <p:sp>
        <p:nvSpPr>
          <p:cNvPr id="6" name="Rectangle 3"/>
          <p:cNvSpPr>
            <a:spLocks noGrp="1" noChangeArrowheads="1"/>
          </p:cNvSpPr>
          <p:nvPr/>
        </p:nvSpPr>
        <p:spPr>
          <a:xfrm>
            <a:off x="5380990" y="3021330"/>
            <a:ext cx="11656695" cy="3588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√</a:t>
            </a:r>
            <a:endParaRPr 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√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None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√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路与连通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定理1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若图G中每个顶点度数至少为２，则G中必含有圈．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35" y="1825625"/>
            <a:ext cx="9334500" cy="14382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路与连通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定义５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设G是一个图，u，v∈V(G)，如果存在从u到v的路，则称u，v是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相连的或连通的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，若G中任意两点都连通，则称图G是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连通的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图G中顶点之间的连通关系是一个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等价关系</a:t>
            </a:r>
            <a:endParaRPr lang="zh-CN" altLang="en-US" sz="28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根据该关系可将V(G)划分成一些等价类V</a:t>
            </a:r>
            <a:r>
              <a:rPr lang="zh-CN" altLang="en-US" sz="2800" baseline="-250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，V</a:t>
            </a:r>
            <a:r>
              <a:rPr lang="zh-CN" altLang="en-US" sz="2800" baseline="-250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，…，V</a:t>
            </a:r>
            <a:r>
              <a:rPr lang="zh-CN" altLang="en-US" sz="2800" baseline="-250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，每个V</a:t>
            </a:r>
            <a:r>
              <a:rPr lang="zh-CN" altLang="en-US" sz="2800" baseline="-250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导出的子图G(V</a:t>
            </a:r>
            <a:r>
              <a:rPr lang="zh-CN" altLang="en-US" sz="2800" baseline="-250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)称为G的一个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连通分支</a:t>
            </a:r>
            <a:endParaRPr lang="zh-CN" altLang="en-US" sz="28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G的连通分支数通常用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ω(G)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表示，显然</a:t>
            </a:r>
            <a:endParaRPr lang="zh-CN" altLang="en-US" sz="2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algn="ctr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G是连通的 </a:t>
            </a:r>
            <a:r>
              <a:rPr lang="en-US" altLang="zh-CN" sz="2800">
                <a:sym typeface="Symbol" panose="05050102010706020507" pitchFamily="18" charset="2"/>
              </a:rPr>
              <a:t>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ω(G)＝1．</a:t>
            </a:r>
            <a:endParaRPr lang="zh-CN" altLang="en-US" sz="2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路与连通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设e是图G的一条边，如果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ω(G－e)＞ω(G)，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则称e是G的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割边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．</a:t>
            </a:r>
            <a:endParaRPr lang="zh-CN" altLang="en-US" sz="2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路与连通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图2.3(a)有３个连通分支，图2.3(b)有２个连通分支．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-2147482581"/>
          <p:cNvGraphicFramePr>
            <a:graphicFrameLocks noChangeAspect="1"/>
          </p:cNvGraphicFramePr>
          <p:nvPr/>
        </p:nvGraphicFramePr>
        <p:xfrm>
          <a:off x="1717040" y="2397125"/>
          <a:ext cx="3836035" cy="3688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724025" imgH="1657350" progId="Word.Picture.8">
                  <p:embed/>
                </p:oleObj>
              </mc:Choice>
              <mc:Fallback>
                <p:oleObj name="" r:id="rId2" imgW="1724025" imgH="1657350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17040" y="2397125"/>
                        <a:ext cx="3836035" cy="3688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580"/>
          <p:cNvGraphicFramePr>
            <a:graphicFrameLocks noChangeAspect="1"/>
          </p:cNvGraphicFramePr>
          <p:nvPr/>
        </p:nvGraphicFramePr>
        <p:xfrm>
          <a:off x="6096000" y="2561590"/>
          <a:ext cx="3512185" cy="3376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1724025" imgH="1657350" progId="Word.Picture.8">
                  <p:embed/>
                </p:oleObj>
              </mc:Choice>
              <mc:Fallback>
                <p:oleObj name="" r:id="rId4" imgW="1724025" imgH="1657350" progId="Word.Picture.8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2561590"/>
                        <a:ext cx="3512185" cy="33762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定义２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设G是一个图，u，v∈V(G)，e＝uv∈E(G)，称u，v为边e的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端点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，e为连接u，v的边，并称顶点u，v与边e彼此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关联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路与连通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865505"/>
            <a:ext cx="10638155" cy="686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" y="1745615"/>
            <a:ext cx="11318240" cy="48590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路与连通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定义６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设G是一个图，u，v∈V(G)，若u，v是连通的，则称最短(u，v)-路的长为u，v的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，记为d(u，v)．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当u，v不连通时，可以认为u，v的距离是∞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路与连通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在图2.4中，d(v1，v3)＝1，d(v1，v4)＝２，d(v1，v5)＝２，d(v1，v6)＝∞．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-2147482407"/>
          <p:cNvGraphicFramePr>
            <a:graphicFrameLocks noChangeAspect="1"/>
          </p:cNvGraphicFramePr>
          <p:nvPr/>
        </p:nvGraphicFramePr>
        <p:xfrm>
          <a:off x="3065145" y="2362835"/>
          <a:ext cx="4847590" cy="313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952625" imgH="1257300" progId="Word.Picture.8">
                  <p:embed/>
                </p:oleObj>
              </mc:Choice>
              <mc:Fallback>
                <p:oleObj name="" r:id="rId2" imgW="1952625" imgH="1257300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65145" y="2362835"/>
                        <a:ext cx="4847590" cy="31324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路与连通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定理２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一个图G是二分图 </a:t>
            </a:r>
            <a:r>
              <a:rPr lang="en-US" altLang="zh-CN" sz="2800">
                <a:sym typeface="Symbol" panose="05050102010706020507" pitchFamily="18" charset="2"/>
              </a:rPr>
              <a:t>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G中不含奇圈．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5" y="2075815"/>
            <a:ext cx="9396730" cy="34861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路与连通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定理３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设G是具有n个顶点的简单图，若G有ε条边，ω个连通分支，则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-2147482578"/>
          <p:cNvGraphicFramePr>
            <a:graphicFrameLocks noChangeAspect="1"/>
          </p:cNvGraphicFramePr>
          <p:nvPr/>
        </p:nvGraphicFramePr>
        <p:xfrm>
          <a:off x="3617595" y="2136775"/>
          <a:ext cx="488759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892300" imgH="393700" progId="Equation.3">
                  <p:embed/>
                </p:oleObj>
              </mc:Choice>
              <mc:Fallback>
                <p:oleObj name="" r:id="rId2" imgW="1892300" imgH="3937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7595" y="2136775"/>
                        <a:ext cx="4887595" cy="101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路与连通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当G有n个顶点ω个分支时，怎样让边最多？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G的一个连通分支是n－ω＋1个点的完全图，其余ω－1个连通分支均是弧立点。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当ω＝1时，ε≥n－1．即n个顶点的连通图至少有n－1条边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具有n个顶点，n－1条边的连通图称为最小连通图．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路与连通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" y="854075"/>
            <a:ext cx="9387840" cy="10261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" y="1972945"/>
            <a:ext cx="9407525" cy="5581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45" y="2623820"/>
            <a:ext cx="9234805" cy="38201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41240" y="136461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简单图</a:t>
            </a:r>
            <a:endParaRPr lang="zh-CN" altLang="en-US" sz="24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路与连通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934720"/>
            <a:ext cx="11282045" cy="6661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" y="2025650"/>
            <a:ext cx="11534775" cy="28295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路与连通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作业：习题二 3、4、9</a:t>
            </a:r>
            <a:endParaRPr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3600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6850" y="2380615"/>
            <a:ext cx="40354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第八章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5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基本概念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4970685" y="547972"/>
            <a:ext cx="5179060" cy="532190"/>
            <a:chOff x="5689600" y="1501170"/>
            <a:chExt cx="5179060" cy="532190"/>
          </a:xfrm>
        </p:grpSpPr>
        <p:sp>
          <p:nvSpPr>
            <p:cNvPr id="32" name="平行四边形 31"/>
            <p:cNvSpPr/>
            <p:nvPr>
              <p:custDataLst>
                <p:tags r:id="rId2"/>
              </p:custDataLst>
            </p:nvPr>
          </p:nvSpPr>
          <p:spPr>
            <a:xfrm>
              <a:off x="6375400" y="1820459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3"/>
              </p:custDataLst>
            </p:nvPr>
          </p:nvSpPr>
          <p:spPr>
            <a:xfrm>
              <a:off x="5689600" y="1551970"/>
              <a:ext cx="736600" cy="438150"/>
            </a:xfrm>
            <a:prstGeom prst="parallelogram">
              <a:avLst>
                <a:gd name="adj" fmla="val 31818"/>
              </a:avLst>
            </a:prstGeom>
            <a:solidFill>
              <a:schemeClr val="bg1"/>
            </a:solidFill>
            <a:ln w="28575"/>
            <a:effectLst>
              <a:outerShdw dist="50800" dir="2700000" algn="tl" rotWithShape="0">
                <a:srgbClr val="00C1C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6572250" y="1501170"/>
              <a:ext cx="42964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图</a:t>
              </a:r>
              <a:endPara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5"/>
            </p:custDataLst>
          </p:nvPr>
        </p:nvGrpSpPr>
        <p:grpSpPr>
          <a:xfrm>
            <a:off x="4970685" y="1804697"/>
            <a:ext cx="4878071" cy="549275"/>
            <a:chOff x="5689600" y="2273300"/>
            <a:chExt cx="4710116" cy="549489"/>
          </a:xfrm>
        </p:grpSpPr>
        <p:sp>
          <p:nvSpPr>
            <p:cNvPr id="33" name="平行四边形 32"/>
            <p:cNvSpPr/>
            <p:nvPr>
              <p:custDataLst>
                <p:tags r:id="rId6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8" name="平行四边形 17"/>
              <p:cNvSpPr/>
              <p:nvPr>
                <p:custDataLst>
                  <p:tags r:id="rId7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路与连通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2" name="组合 11"/>
          <p:cNvGrpSpPr/>
          <p:nvPr>
            <p:custDataLst>
              <p:tags r:id="rId9"/>
            </p:custDataLst>
          </p:nvPr>
        </p:nvGrpSpPr>
        <p:grpSpPr>
          <a:xfrm>
            <a:off x="4970685" y="4352317"/>
            <a:ext cx="5045075" cy="541020"/>
            <a:chOff x="5689600" y="3045430"/>
            <a:chExt cx="5045075" cy="541224"/>
          </a:xfrm>
        </p:grpSpPr>
        <p:sp>
          <p:nvSpPr>
            <p:cNvPr id="34" name="平行四边形 33"/>
            <p:cNvSpPr/>
            <p:nvPr>
              <p:custDataLst>
                <p:tags r:id="rId10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689600" y="3045430"/>
              <a:ext cx="5045075" cy="522167"/>
              <a:chOff x="5143500" y="2273300"/>
              <a:chExt cx="5045075" cy="522167"/>
            </a:xfrm>
          </p:grpSpPr>
          <p:sp>
            <p:nvSpPr>
              <p:cNvPr id="23" name="平行四边形 22"/>
              <p:cNvSpPr/>
              <p:nvPr>
                <p:custDataLst>
                  <p:tags r:id="rId11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>
                <a:hlinkClick r:id="rId12" action="ppaction://hlinksldjump"/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6026150" y="2273300"/>
                <a:ext cx="4162425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有向图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grpSp>
        <p:nvGrpSpPr>
          <p:cNvPr id="2" name="组合 1"/>
          <p:cNvGrpSpPr/>
          <p:nvPr>
            <p:custDataLst>
              <p:tags r:id="rId14"/>
            </p:custDataLst>
          </p:nvPr>
        </p:nvGrpSpPr>
        <p:grpSpPr>
          <a:xfrm>
            <a:off x="4970685" y="5617872"/>
            <a:ext cx="6129912" cy="541020"/>
            <a:chOff x="5689600" y="3045430"/>
            <a:chExt cx="6129912" cy="541224"/>
          </a:xfrm>
        </p:grpSpPr>
        <p:sp>
          <p:nvSpPr>
            <p:cNvPr id="6" name="平行四边形 5"/>
            <p:cNvSpPr/>
            <p:nvPr>
              <p:custDataLst>
                <p:tags r:id="rId15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689600" y="3045430"/>
              <a:ext cx="6129912" cy="522167"/>
              <a:chOff x="5143500" y="2273300"/>
              <a:chExt cx="6129912" cy="522167"/>
            </a:xfrm>
          </p:grpSpPr>
          <p:sp>
            <p:nvSpPr>
              <p:cNvPr id="8" name="平行四边形 7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文本框 8">
                <a:hlinkClick r:id="rId12" action="ppaction://hlinksldjump"/>
              </p:cNvPr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026150" y="2273300"/>
                <a:ext cx="5247262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图的矩阵表示</a:t>
                </a:r>
                <a:endParaRPr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grpSp>
        <p:nvGrpSpPr>
          <p:cNvPr id="13" name="组合 12"/>
          <p:cNvGrpSpPr/>
          <p:nvPr>
            <p:custDataLst>
              <p:tags r:id="rId18"/>
            </p:custDataLst>
          </p:nvPr>
        </p:nvGrpSpPr>
        <p:grpSpPr>
          <a:xfrm>
            <a:off x="4970685" y="3078507"/>
            <a:ext cx="4878071" cy="549275"/>
            <a:chOff x="5689600" y="2273300"/>
            <a:chExt cx="4710116" cy="549489"/>
          </a:xfrm>
        </p:grpSpPr>
        <p:sp>
          <p:nvSpPr>
            <p:cNvPr id="14" name="平行四边形 13"/>
            <p:cNvSpPr/>
            <p:nvPr>
              <p:custDataLst>
                <p:tags r:id="rId19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7" name="平行四边形 16"/>
              <p:cNvSpPr/>
              <p:nvPr>
                <p:custDataLst>
                  <p:tags r:id="rId20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最 短 路</a:t>
                </a:r>
                <a:endParaRPr lang="zh-CN" altLang="en-US" sz="28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68375"/>
            <a:ext cx="11656695" cy="552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v1，v3是e1的端点，v2，v4是e2的端点，v4是e2，e3，e4的端点；与v4相关联的边是e2，e3，e4，与v3相关联的边是e1，e3，与v1，v3相关联的边是e1．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-2147482622"/>
          <p:cNvGraphicFramePr>
            <a:graphicFrameLocks noChangeAspect="1"/>
          </p:cNvGraphicFramePr>
          <p:nvPr/>
        </p:nvGraphicFramePr>
        <p:xfrm>
          <a:off x="4453255" y="2882265"/>
          <a:ext cx="3285490" cy="315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724025" imgH="1657350" progId="Word.Picture.8">
                  <p:embed/>
                </p:oleObj>
              </mc:Choice>
              <mc:Fallback>
                <p:oleObj name="" r:id="rId2" imgW="1724025" imgH="1657350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53255" y="2882265"/>
                        <a:ext cx="3285490" cy="3159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设G是一个图，若对G中每条边e都规定一个非负实数w(e)，则称G为赋权图（或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权图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），w(e) 称为边e的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权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．G的边与非负实数的这种对应关系(用w表示)称为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权函数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当u，v不相邻时，规定w(uv)＝∞．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定义２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设G是一个权图，Ｈ是G的子图，Ｈ中各边的权之和称为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子图Ｈ的权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，记为w(Ｈ)，即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35"/>
          <p:cNvGraphicFramePr>
            <a:graphicFrameLocks noChangeAspect="1"/>
          </p:cNvGraphicFramePr>
          <p:nvPr/>
        </p:nvGraphicFramePr>
        <p:xfrm>
          <a:off x="3984625" y="2418080"/>
          <a:ext cx="2730500" cy="897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079500" imgH="355600" progId="Equation.3">
                  <p:embed/>
                </p:oleObj>
              </mc:Choice>
              <mc:Fallback>
                <p:oleObj name="" r:id="rId2" imgW="1079500" imgH="355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84625" y="2418080"/>
                        <a:ext cx="2730500" cy="8972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定义３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设G是一个权图，路P的权w(P)称为P的长度，两点u，v之间最短路的长度称为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u，v之间的距离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ｄ(u，v)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，即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36"/>
          <p:cNvGraphicFramePr>
            <a:graphicFrameLocks noChangeAspect="1"/>
          </p:cNvGraphicFramePr>
          <p:nvPr/>
        </p:nvGraphicFramePr>
        <p:xfrm>
          <a:off x="2446655" y="2611120"/>
          <a:ext cx="7161530" cy="1645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2819400" imgH="647700" progId="Equation.3">
                  <p:embed/>
                </p:oleObj>
              </mc:Choice>
              <mc:Fallback>
                <p:oleObj name="" r:id="rId2" imgW="2819400" imgH="6477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46655" y="2611120"/>
                        <a:ext cx="7161530" cy="16452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定义４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设G是一个权图，u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∈V(G)，S</a:t>
            </a: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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V(G)，u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到S内各点的所有路中长度最小者，称为u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到S的最短路，其长度称为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</a:t>
            </a:r>
            <a:r>
              <a:rPr sz="2800" b="1" baseline="-25000"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到S的距离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，记为ｄ(u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，S)．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d(a, c), d(a, d), d(a, e)?</a:t>
            </a:r>
            <a:endParaRPr 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u0 = a, S={c, d}, d(u0, S)?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785" y="876935"/>
            <a:ext cx="5271135" cy="30683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" y="4128135"/>
            <a:ext cx="9312275" cy="853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" y="4981575"/>
            <a:ext cx="4267200" cy="506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45" y="5487670"/>
            <a:ext cx="6943725" cy="5524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Dijkstra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是Dijkstra在1959年提出的，这个算法可以求出G中一点u0到其余各点的最短路及距离，它至今是解最短路问题的最好算法之一．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　只要讨论简单图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2)　假定所有边的权均为正数．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761365"/>
            <a:ext cx="11656695" cy="572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Dijkstra算法基于如下基本原理．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" y="1873250"/>
            <a:ext cx="11665585" cy="26320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" y="978535"/>
            <a:ext cx="11216005" cy="53727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893445"/>
            <a:ext cx="10125075" cy="55264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" y="840740"/>
            <a:ext cx="11109325" cy="3928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135" y="4768850"/>
            <a:ext cx="3873500" cy="18643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49960"/>
            <a:ext cx="11656695" cy="5539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定义３　在任意图中，同一条边关联的两点，称为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相邻点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，同一个点关联的诸边称为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相邻边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v1，v3是相邻的，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v1，v4不相邻，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e2，e3，e4是相邻的，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e1，e2不相邻．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-2147482622"/>
          <p:cNvGraphicFramePr>
            <a:graphicFrameLocks noChangeAspect="1"/>
          </p:cNvGraphicFramePr>
          <p:nvPr/>
        </p:nvGraphicFramePr>
        <p:xfrm>
          <a:off x="5611495" y="2651125"/>
          <a:ext cx="3634105" cy="3494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724025" imgH="1657350" progId="Word.Picture.8">
                  <p:embed/>
                </p:oleObj>
              </mc:Choice>
              <mc:Fallback>
                <p:oleObj name="" r:id="rId2" imgW="1724025" imgH="1657350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11495" y="2651125"/>
                        <a:ext cx="3634105" cy="34944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" y="906145"/>
            <a:ext cx="3896995" cy="24650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420" y="906145"/>
            <a:ext cx="7676515" cy="5508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" y="3941445"/>
            <a:ext cx="4168775" cy="3130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3742941" name="文本框 1073742940"/>
          <p:cNvSpPr txBox="1"/>
          <p:nvPr/>
        </p:nvSpPr>
        <p:spPr>
          <a:xfrm>
            <a:off x="2968625" y="2459990"/>
            <a:ext cx="414655" cy="3257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7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42" name="文本框 1073742941"/>
          <p:cNvSpPr txBox="1"/>
          <p:nvPr/>
        </p:nvSpPr>
        <p:spPr>
          <a:xfrm>
            <a:off x="3055620" y="5019040"/>
            <a:ext cx="414655" cy="32448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2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43" name="文本框 1073742942"/>
          <p:cNvSpPr txBox="1"/>
          <p:nvPr/>
        </p:nvSpPr>
        <p:spPr>
          <a:xfrm>
            <a:off x="6122035" y="5019040"/>
            <a:ext cx="414655" cy="3257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4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44" name="文本框 1073742943"/>
          <p:cNvSpPr txBox="1"/>
          <p:nvPr/>
        </p:nvSpPr>
        <p:spPr>
          <a:xfrm>
            <a:off x="5793740" y="4320540"/>
            <a:ext cx="414655" cy="3257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3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45" name="文本框 1073742944"/>
          <p:cNvSpPr txBox="1"/>
          <p:nvPr/>
        </p:nvSpPr>
        <p:spPr>
          <a:xfrm>
            <a:off x="5375910" y="5875020"/>
            <a:ext cx="414655" cy="3257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6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46" name="文本框 1073742945"/>
          <p:cNvSpPr txBox="1"/>
          <p:nvPr/>
        </p:nvSpPr>
        <p:spPr>
          <a:xfrm>
            <a:off x="3718560" y="4465320"/>
            <a:ext cx="711200" cy="6572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4</a:t>
            </a:r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47" name="文本框 1073742946"/>
          <p:cNvSpPr txBox="1"/>
          <p:nvPr/>
        </p:nvSpPr>
        <p:spPr>
          <a:xfrm>
            <a:off x="5375910" y="3545840"/>
            <a:ext cx="412750" cy="3257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7</a:t>
            </a:r>
            <a:endParaRPr lang="zh-CN" altLang="en-US" sz="2800"/>
          </a:p>
          <a:p>
            <a:endParaRPr lang="zh-CN" altLang="en-US" sz="2800"/>
          </a:p>
        </p:txBody>
      </p:sp>
      <p:grpSp>
        <p:nvGrpSpPr>
          <p:cNvPr id="1073742948" name="组合 1073742947"/>
          <p:cNvGrpSpPr/>
          <p:nvPr/>
        </p:nvGrpSpPr>
        <p:grpSpPr>
          <a:xfrm rot="0">
            <a:off x="2452370" y="1827530"/>
            <a:ext cx="6477635" cy="4065270"/>
            <a:chOff x="9522" y="9237"/>
            <a:chExt cx="3063" cy="1563"/>
          </a:xfrm>
        </p:grpSpPr>
        <p:sp>
          <p:nvSpPr>
            <p:cNvPr id="1073742949" name="直接连接符 1073742948"/>
            <p:cNvSpPr/>
            <p:nvPr/>
          </p:nvSpPr>
          <p:spPr>
            <a:xfrm flipH="1" flipV="1">
              <a:off x="11865" y="9237"/>
              <a:ext cx="720" cy="78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oval" w="sm" len="sm"/>
              <a:tailEnd type="oval" w="sm" len="sm"/>
            </a:ln>
          </p:spPr>
        </p:sp>
        <p:sp>
          <p:nvSpPr>
            <p:cNvPr id="1073742950" name="直接连接符 1073742949"/>
            <p:cNvSpPr/>
            <p:nvPr/>
          </p:nvSpPr>
          <p:spPr>
            <a:xfrm>
              <a:off x="9522" y="10020"/>
              <a:ext cx="720" cy="78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oval" w="sm" len="sm"/>
            </a:ln>
          </p:spPr>
        </p:sp>
        <p:sp>
          <p:nvSpPr>
            <p:cNvPr id="1073742951" name="直接连接符 1073742950"/>
            <p:cNvSpPr/>
            <p:nvPr/>
          </p:nvSpPr>
          <p:spPr>
            <a:xfrm flipV="1">
              <a:off x="11865" y="10020"/>
              <a:ext cx="720" cy="78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oval" w="sm" len="sm"/>
            </a:ln>
          </p:spPr>
        </p:sp>
        <p:sp>
          <p:nvSpPr>
            <p:cNvPr id="1073742952" name="直接连接符 1073742951"/>
            <p:cNvSpPr/>
            <p:nvPr/>
          </p:nvSpPr>
          <p:spPr>
            <a:xfrm flipH="1" flipV="1">
              <a:off x="10245" y="9237"/>
              <a:ext cx="16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oval" w="sm" len="sm"/>
              <a:tailEnd type="oval" w="sm" len="sm"/>
            </a:ln>
          </p:spPr>
        </p:sp>
        <p:sp>
          <p:nvSpPr>
            <p:cNvPr id="1073742953" name="直接连接符 1073742952"/>
            <p:cNvSpPr/>
            <p:nvPr/>
          </p:nvSpPr>
          <p:spPr>
            <a:xfrm flipH="1">
              <a:off x="9525" y="9237"/>
              <a:ext cx="72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oval" w="sm" len="sm"/>
            </a:ln>
          </p:spPr>
        </p:sp>
        <p:sp>
          <p:nvSpPr>
            <p:cNvPr id="1073742954" name="直接连接符 1073742953"/>
            <p:cNvSpPr/>
            <p:nvPr/>
          </p:nvSpPr>
          <p:spPr>
            <a:xfrm>
              <a:off x="9525" y="10017"/>
              <a:ext cx="234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oval" w="sm" len="sm"/>
            </a:ln>
          </p:spPr>
        </p:sp>
        <p:sp>
          <p:nvSpPr>
            <p:cNvPr id="1073742955" name="直接连接符 1073742954"/>
            <p:cNvSpPr/>
            <p:nvPr/>
          </p:nvSpPr>
          <p:spPr>
            <a:xfrm flipH="1">
              <a:off x="10242" y="9237"/>
              <a:ext cx="0" cy="156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oval" w="sm" len="sm"/>
            </a:ln>
          </p:spPr>
        </p:sp>
        <p:sp>
          <p:nvSpPr>
            <p:cNvPr id="1073742956" name="直接连接符 1073742955"/>
            <p:cNvSpPr/>
            <p:nvPr/>
          </p:nvSpPr>
          <p:spPr>
            <a:xfrm flipH="1">
              <a:off x="9525" y="10017"/>
              <a:ext cx="23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oval" w="sm" len="sm"/>
            </a:ln>
          </p:spPr>
        </p:sp>
        <p:sp>
          <p:nvSpPr>
            <p:cNvPr id="1073742957" name="直接连接符 1073742956"/>
            <p:cNvSpPr/>
            <p:nvPr/>
          </p:nvSpPr>
          <p:spPr>
            <a:xfrm flipH="1" flipV="1">
              <a:off x="10245" y="10797"/>
              <a:ext cx="16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oval" w="sm" len="sm"/>
              <a:tailEnd type="oval" w="sm" len="sm"/>
            </a:ln>
          </p:spPr>
        </p:sp>
        <p:sp>
          <p:nvSpPr>
            <p:cNvPr id="1073742958" name="直接连接符 1073742957"/>
            <p:cNvSpPr/>
            <p:nvPr/>
          </p:nvSpPr>
          <p:spPr>
            <a:xfrm flipH="1">
              <a:off x="11865" y="9237"/>
              <a:ext cx="0" cy="156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oval" w="sm" len="sm"/>
            </a:ln>
          </p:spPr>
        </p:sp>
        <p:sp>
          <p:nvSpPr>
            <p:cNvPr id="1073742959" name="直接连接符 1073742958"/>
            <p:cNvSpPr/>
            <p:nvPr/>
          </p:nvSpPr>
          <p:spPr>
            <a:xfrm flipV="1">
              <a:off x="10245" y="10017"/>
              <a:ext cx="162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oval" w="sm" len="sm"/>
            </a:ln>
          </p:spPr>
        </p:sp>
        <p:sp>
          <p:nvSpPr>
            <p:cNvPr id="1073742960" name="直接连接符 1073742959"/>
            <p:cNvSpPr/>
            <p:nvPr/>
          </p:nvSpPr>
          <p:spPr>
            <a:xfrm flipH="1">
              <a:off x="10242" y="9237"/>
              <a:ext cx="1620" cy="78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oval" w="sm" len="sm"/>
            </a:ln>
          </p:spPr>
        </p:sp>
        <p:sp>
          <p:nvSpPr>
            <p:cNvPr id="1073742961" name="直接连接符 1073742960"/>
            <p:cNvSpPr/>
            <p:nvPr/>
          </p:nvSpPr>
          <p:spPr>
            <a:xfrm>
              <a:off x="10245" y="9237"/>
              <a:ext cx="234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oval" w="sm" len="sm"/>
            </a:ln>
          </p:spPr>
        </p:sp>
        <p:sp>
          <p:nvSpPr>
            <p:cNvPr id="1073742962" name="直接连接符 1073742961"/>
            <p:cNvSpPr/>
            <p:nvPr/>
          </p:nvSpPr>
          <p:spPr>
            <a:xfrm flipH="1">
              <a:off x="11865" y="10020"/>
              <a:ext cx="720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oval" w="sm" len="sm"/>
            </a:ln>
          </p:spPr>
        </p:sp>
      </p:grpSp>
      <p:sp>
        <p:nvSpPr>
          <p:cNvPr id="1073742963" name="文本框 1073742962"/>
          <p:cNvSpPr txBox="1"/>
          <p:nvPr/>
        </p:nvSpPr>
        <p:spPr>
          <a:xfrm>
            <a:off x="3995420" y="2794000"/>
            <a:ext cx="414655" cy="32448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1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64" name="文本框 1073742963"/>
          <p:cNvSpPr txBox="1"/>
          <p:nvPr/>
        </p:nvSpPr>
        <p:spPr>
          <a:xfrm>
            <a:off x="6158230" y="2000885"/>
            <a:ext cx="695960" cy="57340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②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65" name="文本框 1073742964"/>
          <p:cNvSpPr txBox="1"/>
          <p:nvPr/>
        </p:nvSpPr>
        <p:spPr>
          <a:xfrm>
            <a:off x="5219700" y="1979930"/>
            <a:ext cx="414655" cy="3257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3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66" name="文本框 1073742965"/>
          <p:cNvSpPr txBox="1"/>
          <p:nvPr/>
        </p:nvSpPr>
        <p:spPr>
          <a:xfrm>
            <a:off x="5207635" y="2638425"/>
            <a:ext cx="414655" cy="3257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2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67" name="文本框 1073742966"/>
          <p:cNvSpPr txBox="1"/>
          <p:nvPr/>
        </p:nvSpPr>
        <p:spPr>
          <a:xfrm>
            <a:off x="4023995" y="2277110"/>
            <a:ext cx="344170" cy="47307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①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68" name="文本框 1073742967"/>
          <p:cNvSpPr txBox="1"/>
          <p:nvPr/>
        </p:nvSpPr>
        <p:spPr>
          <a:xfrm>
            <a:off x="7161530" y="2294890"/>
            <a:ext cx="414655" cy="3257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5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69" name="文本框 1073742968"/>
          <p:cNvSpPr txBox="1"/>
          <p:nvPr/>
        </p:nvSpPr>
        <p:spPr>
          <a:xfrm>
            <a:off x="8417560" y="2663190"/>
            <a:ext cx="414655" cy="3257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1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70" name="文本框 1073742969"/>
          <p:cNvSpPr txBox="1"/>
          <p:nvPr/>
        </p:nvSpPr>
        <p:spPr>
          <a:xfrm>
            <a:off x="7999730" y="5058410"/>
            <a:ext cx="414655" cy="3257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6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71" name="文本框 1073742970"/>
          <p:cNvSpPr txBox="1"/>
          <p:nvPr/>
        </p:nvSpPr>
        <p:spPr>
          <a:xfrm>
            <a:off x="7047865" y="4589780"/>
            <a:ext cx="414655" cy="3257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4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72" name="文本框 1073742971"/>
          <p:cNvSpPr txBox="1"/>
          <p:nvPr/>
        </p:nvSpPr>
        <p:spPr>
          <a:xfrm>
            <a:off x="7635240" y="3515360"/>
            <a:ext cx="562610" cy="5715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⑤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73" name="文本框 1073742972"/>
          <p:cNvSpPr txBox="1"/>
          <p:nvPr/>
        </p:nvSpPr>
        <p:spPr>
          <a:xfrm>
            <a:off x="8161020" y="3820160"/>
            <a:ext cx="414655" cy="3257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3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74" name="文本框 1073742973"/>
          <p:cNvSpPr txBox="1"/>
          <p:nvPr/>
        </p:nvSpPr>
        <p:spPr>
          <a:xfrm>
            <a:off x="3063875" y="3443605"/>
            <a:ext cx="412750" cy="32448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8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75" name="文本框 1073742974"/>
          <p:cNvSpPr txBox="1"/>
          <p:nvPr/>
        </p:nvSpPr>
        <p:spPr>
          <a:xfrm>
            <a:off x="3907790" y="3725545"/>
            <a:ext cx="709930" cy="77787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pPr indent="88900">
              <a:lnSpc>
                <a:spcPts val="1800"/>
              </a:lnSpc>
            </a:pPr>
            <a:r>
              <a:rPr lang="zh-CN" altLang="en-US" sz="2800"/>
              <a:t>u0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76" name="文本框 1073742975"/>
          <p:cNvSpPr txBox="1"/>
          <p:nvPr/>
        </p:nvSpPr>
        <p:spPr>
          <a:xfrm>
            <a:off x="8098155" y="2359660"/>
            <a:ext cx="521970" cy="58547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③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77" name="文本框 1073742976"/>
          <p:cNvSpPr txBox="1"/>
          <p:nvPr/>
        </p:nvSpPr>
        <p:spPr>
          <a:xfrm>
            <a:off x="2522855" y="4328795"/>
            <a:ext cx="508000" cy="4616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⑥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78" name="文本框 1073742977"/>
          <p:cNvSpPr txBox="1"/>
          <p:nvPr/>
        </p:nvSpPr>
        <p:spPr>
          <a:xfrm>
            <a:off x="8479790" y="4492625"/>
            <a:ext cx="561340" cy="5429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⑦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79" name="文本框 1073742978"/>
          <p:cNvSpPr txBox="1"/>
          <p:nvPr/>
        </p:nvSpPr>
        <p:spPr>
          <a:xfrm>
            <a:off x="5266690" y="1390650"/>
            <a:ext cx="344170" cy="47307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r>
              <a:rPr lang="zh-CN" altLang="en-US" sz="2800"/>
              <a:t>2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073742980" name="文本框 1073742979"/>
          <p:cNvSpPr txBox="1"/>
          <p:nvPr/>
        </p:nvSpPr>
        <p:spPr>
          <a:xfrm>
            <a:off x="4023995" y="4718050"/>
            <a:ext cx="709930" cy="77787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p>
            <a:pPr>
              <a:lnSpc>
                <a:spcPts val="1800"/>
              </a:lnSpc>
            </a:pPr>
            <a:r>
              <a:rPr lang="zh-CN" altLang="en-US" sz="2800"/>
              <a:t>④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3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74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74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74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74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74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74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3742967" grpId="0"/>
      <p:bldP spid="1073742964" grpId="0"/>
      <p:bldP spid="1073742976" grpId="0"/>
      <p:bldP spid="1073742980" grpId="0"/>
      <p:bldP spid="1073742972" grpId="0"/>
      <p:bldP spid="107374297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Dijkstra</a:t>
            </a:r>
            <a:r>
              <a:rPr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算法算法的时间复杂度是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O(n</a:t>
            </a:r>
            <a:r>
              <a:rPr sz="2800" b="1" baseline="30000"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933450"/>
            <a:ext cx="6934200" cy="6584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5" y="1869440"/>
            <a:ext cx="11762105" cy="44157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095375"/>
            <a:ext cx="11188065" cy="54495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" y="948055"/>
            <a:ext cx="10515600" cy="54197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30" y="1117600"/>
            <a:ext cx="10027285" cy="51555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40" y="1096645"/>
            <a:ext cx="10407650" cy="51904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" y="1005840"/>
            <a:ext cx="11692890" cy="54343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0" y="1021080"/>
            <a:ext cx="10803255" cy="57003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78535"/>
            <a:ext cx="11656695" cy="5511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定义４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设G是一个图，若e∈E(G)的两端点重合为一点，即e＝uu，则称e为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自环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．若uv∈E(G)的重复度＞1，则称uv是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多重边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e1，e2是自环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cd是多重边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-2147482621"/>
          <p:cNvGraphicFramePr>
            <a:graphicFrameLocks noChangeAspect="1"/>
          </p:cNvGraphicFramePr>
          <p:nvPr/>
        </p:nvGraphicFramePr>
        <p:xfrm>
          <a:off x="6756400" y="2600325"/>
          <a:ext cx="3864610" cy="371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724025" imgH="1657350" progId="Word.Picture.8">
                  <p:embed/>
                </p:oleObj>
              </mc:Choice>
              <mc:Fallback>
                <p:oleObj name="" r:id="rId2" imgW="1724025" imgH="1657350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56400" y="2600325"/>
                        <a:ext cx="3864610" cy="37160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95" y="980440"/>
            <a:ext cx="10290810" cy="5334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952500"/>
            <a:ext cx="6724650" cy="647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" y="1697355"/>
            <a:ext cx="4791710" cy="2822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" y="4738370"/>
            <a:ext cx="5036185" cy="1542415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676400" y="2212975"/>
            <a:ext cx="20955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676400" y="3894455"/>
            <a:ext cx="20955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117850" y="3054985"/>
            <a:ext cx="20955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117850" y="3896995"/>
            <a:ext cx="20955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117850" y="2212975"/>
            <a:ext cx="20955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432300" y="3054985"/>
            <a:ext cx="20955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是否同构？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同构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505" y="934720"/>
            <a:ext cx="4985385" cy="2966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" y="934720"/>
            <a:ext cx="3055620" cy="29667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是否同构？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同构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934720"/>
            <a:ext cx="6241415" cy="3108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55</a:t>
            </a:r>
            <a:endParaRPr 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√</a:t>
            </a:r>
            <a:endParaRPr 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√</a:t>
            </a:r>
            <a:endParaRPr 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070" y="1139825"/>
            <a:ext cx="6017260" cy="7194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070" y="2021840"/>
            <a:ext cx="7632700" cy="6819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070" y="2954655"/>
            <a:ext cx="9449435" cy="6426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" y="954405"/>
            <a:ext cx="11581130" cy="13182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" y="2809875"/>
            <a:ext cx="11590655" cy="12376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</a:t>
            </a:r>
            <a:endParaRPr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" y="761365"/>
            <a:ext cx="10872470" cy="860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1829435"/>
            <a:ext cx="8187055" cy="46602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最短路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作业：习题三 2、3、4</a:t>
            </a:r>
            <a:endParaRPr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6850" y="2380615"/>
            <a:ext cx="40354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第八章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5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基本概念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4970685" y="547972"/>
            <a:ext cx="5179060" cy="532190"/>
            <a:chOff x="5689600" y="1501170"/>
            <a:chExt cx="5179060" cy="532190"/>
          </a:xfrm>
        </p:grpSpPr>
        <p:sp>
          <p:nvSpPr>
            <p:cNvPr id="32" name="平行四边形 31"/>
            <p:cNvSpPr/>
            <p:nvPr>
              <p:custDataLst>
                <p:tags r:id="rId2"/>
              </p:custDataLst>
            </p:nvPr>
          </p:nvSpPr>
          <p:spPr>
            <a:xfrm>
              <a:off x="6375400" y="1820459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3"/>
              </p:custDataLst>
            </p:nvPr>
          </p:nvSpPr>
          <p:spPr>
            <a:xfrm>
              <a:off x="5689600" y="1551970"/>
              <a:ext cx="736600" cy="438150"/>
            </a:xfrm>
            <a:prstGeom prst="parallelogram">
              <a:avLst>
                <a:gd name="adj" fmla="val 31818"/>
              </a:avLst>
            </a:prstGeom>
            <a:solidFill>
              <a:schemeClr val="bg1"/>
            </a:solidFill>
            <a:ln w="28575"/>
            <a:effectLst>
              <a:outerShdw dist="50800" dir="2700000" algn="tl" rotWithShape="0">
                <a:srgbClr val="00C1C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6572250" y="1501170"/>
              <a:ext cx="42964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图</a:t>
              </a:r>
              <a:endPara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5"/>
            </p:custDataLst>
          </p:nvPr>
        </p:nvGrpSpPr>
        <p:grpSpPr>
          <a:xfrm>
            <a:off x="4970685" y="1804697"/>
            <a:ext cx="4878071" cy="549275"/>
            <a:chOff x="5689600" y="2273300"/>
            <a:chExt cx="4710116" cy="549489"/>
          </a:xfrm>
        </p:grpSpPr>
        <p:sp>
          <p:nvSpPr>
            <p:cNvPr id="33" name="平行四边形 32"/>
            <p:cNvSpPr/>
            <p:nvPr>
              <p:custDataLst>
                <p:tags r:id="rId6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8" name="平行四边形 17"/>
              <p:cNvSpPr/>
              <p:nvPr>
                <p:custDataLst>
                  <p:tags r:id="rId7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路与连通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2" name="组合 11"/>
          <p:cNvGrpSpPr/>
          <p:nvPr>
            <p:custDataLst>
              <p:tags r:id="rId9"/>
            </p:custDataLst>
          </p:nvPr>
        </p:nvGrpSpPr>
        <p:grpSpPr>
          <a:xfrm>
            <a:off x="4970685" y="4352317"/>
            <a:ext cx="5045075" cy="541020"/>
            <a:chOff x="5689600" y="3045430"/>
            <a:chExt cx="5045075" cy="541224"/>
          </a:xfrm>
        </p:grpSpPr>
        <p:sp>
          <p:nvSpPr>
            <p:cNvPr id="34" name="平行四边形 33"/>
            <p:cNvSpPr/>
            <p:nvPr>
              <p:custDataLst>
                <p:tags r:id="rId10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689600" y="3045430"/>
              <a:ext cx="5045075" cy="522167"/>
              <a:chOff x="5143500" y="2273300"/>
              <a:chExt cx="5045075" cy="522167"/>
            </a:xfrm>
          </p:grpSpPr>
          <p:sp>
            <p:nvSpPr>
              <p:cNvPr id="23" name="平行四边形 22"/>
              <p:cNvSpPr/>
              <p:nvPr>
                <p:custDataLst>
                  <p:tags r:id="rId11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>
                <a:hlinkClick r:id="rId12" action="ppaction://hlinksldjump"/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6026150" y="2273300"/>
                <a:ext cx="4162425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有向图</a:t>
                </a:r>
                <a:endParaRPr lang="zh-CN" altLang="en-US" sz="28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grpSp>
        <p:nvGrpSpPr>
          <p:cNvPr id="2" name="组合 1"/>
          <p:cNvGrpSpPr/>
          <p:nvPr>
            <p:custDataLst>
              <p:tags r:id="rId14"/>
            </p:custDataLst>
          </p:nvPr>
        </p:nvGrpSpPr>
        <p:grpSpPr>
          <a:xfrm>
            <a:off x="4970685" y="5617872"/>
            <a:ext cx="6129912" cy="541020"/>
            <a:chOff x="5689600" y="3045430"/>
            <a:chExt cx="6129912" cy="541224"/>
          </a:xfrm>
        </p:grpSpPr>
        <p:sp>
          <p:nvSpPr>
            <p:cNvPr id="6" name="平行四边形 5"/>
            <p:cNvSpPr/>
            <p:nvPr>
              <p:custDataLst>
                <p:tags r:id="rId15"/>
              </p:custDataLst>
            </p:nvPr>
          </p:nvSpPr>
          <p:spPr>
            <a:xfrm>
              <a:off x="6375400" y="3373753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689600" y="3045430"/>
              <a:ext cx="6129912" cy="522167"/>
              <a:chOff x="5143500" y="2273300"/>
              <a:chExt cx="6129912" cy="522167"/>
            </a:xfrm>
          </p:grpSpPr>
          <p:sp>
            <p:nvSpPr>
              <p:cNvPr id="8" name="平行四边形 7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文本框 8">
                <a:hlinkClick r:id="rId12" action="ppaction://hlinksldjump"/>
              </p:cNvPr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026150" y="2273300"/>
                <a:ext cx="5247262" cy="5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图的矩阵表示</a:t>
                </a:r>
                <a:endParaRPr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grpSp>
        <p:nvGrpSpPr>
          <p:cNvPr id="13" name="组合 12"/>
          <p:cNvGrpSpPr/>
          <p:nvPr>
            <p:custDataLst>
              <p:tags r:id="rId18"/>
            </p:custDataLst>
          </p:nvPr>
        </p:nvGrpSpPr>
        <p:grpSpPr>
          <a:xfrm>
            <a:off x="4970685" y="3078507"/>
            <a:ext cx="4878071" cy="549275"/>
            <a:chOff x="5689600" y="2273300"/>
            <a:chExt cx="4710116" cy="549489"/>
          </a:xfrm>
        </p:grpSpPr>
        <p:sp>
          <p:nvSpPr>
            <p:cNvPr id="14" name="平行四边形 13"/>
            <p:cNvSpPr/>
            <p:nvPr>
              <p:custDataLst>
                <p:tags r:id="rId19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7" name="平行四边形 16"/>
              <p:cNvSpPr/>
              <p:nvPr>
                <p:custDataLst>
                  <p:tags r:id="rId20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最 短 路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ransition>
    <p:push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有向图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设V是一个非空集合，A是一个由V中元素的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有序对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构成的多重集，有序对D＝〈V，A〉称为一个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有向图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，其中，V称为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顶点集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，其元素称为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顶点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或点；A称为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弧集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，其元素称为弧．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定义５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设G是一个图，v∈V(G)，与v相关联的边数(自环计算两次)称为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v的度数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，记为dG(v)或简记为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d(v)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．度数为０的点称为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孤立点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，度数为1的点称为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悬挂点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，度数为奇数的点称为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奇顶点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，度数为偶数的点称为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偶顶点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图G中顶点的最小度数记为δ(G)，最大度数记为△(G)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有向图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设D是一个有向图，若a＝〈u，v〉∈A(D)，则称a从u连接到v，且称u，v与a彼此相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关联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；称u是a的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尾或起点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，v是a的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头或终点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，且将u，v统称为a的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端点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子有向图，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真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子有向图，导出子有向图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有向图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761365"/>
            <a:ext cx="11656695" cy="572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对于每个有向图D，忽略其弧的方向，即将其每条弧均视为一条无方向的边，这样得到的(无向)图G称为D的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底图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给定任意图G，对于它的每条边，给其端点指定一个顺序，从而确定一条弧，由此得到一个有向图，这样的有向图称为G的一个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定向图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55"/>
          <p:cNvGraphicFramePr>
            <a:graphicFrameLocks noChangeAspect="1"/>
          </p:cNvGraphicFramePr>
          <p:nvPr/>
        </p:nvGraphicFramePr>
        <p:xfrm>
          <a:off x="2265680" y="3429000"/>
          <a:ext cx="3266440" cy="314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724025" imgH="1657350" progId="Word.Picture.8">
                  <p:embed/>
                </p:oleObj>
              </mc:Choice>
              <mc:Fallback>
                <p:oleObj name="" r:id="rId2" imgW="1724025" imgH="1657350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65680" y="3429000"/>
                        <a:ext cx="3266440" cy="3140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29"/>
          <p:cNvGraphicFramePr>
            <a:graphicFrameLocks noChangeAspect="1"/>
          </p:cNvGraphicFramePr>
          <p:nvPr/>
        </p:nvGraphicFramePr>
        <p:xfrm>
          <a:off x="6261735" y="3429000"/>
          <a:ext cx="3180715" cy="305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1724025" imgH="1657350" progId="Word.Picture.8">
                  <p:embed/>
                </p:oleObj>
              </mc:Choice>
              <mc:Fallback>
                <p:oleObj name="" r:id="rId4" imgW="1724025" imgH="1657350" progId="Word.Picture.8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61735" y="3429000"/>
                        <a:ext cx="3180715" cy="30581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有向图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076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利用底图，可将图中所有概念完全平移到有向图中，比如，当有向图D的底图G连通时，我们说D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连通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，当底图G中有圈时，我们说D中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有圈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等等．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用D表示有向图，而用G表示它的底图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" y="3119120"/>
            <a:ext cx="11374120" cy="18865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有向图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定理1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设D是有向图，则D中顶点的入度之和与出度之和均为ε，即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59"/>
          <p:cNvGraphicFramePr>
            <a:graphicFrameLocks noChangeAspect="1"/>
          </p:cNvGraphicFramePr>
          <p:nvPr/>
        </p:nvGraphicFramePr>
        <p:xfrm>
          <a:off x="4404360" y="1819275"/>
          <a:ext cx="3383280" cy="761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523365" imgH="342900" progId="Equation.3">
                  <p:embed/>
                </p:oleObj>
              </mc:Choice>
              <mc:Fallback>
                <p:oleObj name="" r:id="rId2" imgW="1523365" imgH="3429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04360" y="1819275"/>
                        <a:ext cx="3383280" cy="761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有向图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所有顶点的入度、出度？</a:t>
            </a:r>
            <a:endParaRPr 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645" y="1064260"/>
            <a:ext cx="5248910" cy="35661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" y="1779270"/>
            <a:ext cx="6522720" cy="1877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" y="3844290"/>
            <a:ext cx="6523355" cy="16008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" y="5492115"/>
            <a:ext cx="6473825" cy="9975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有向图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有向图D的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有向路径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是指一个非空有限点、弧交替序列W＝v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…a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使得对于i＝1，2，…，k，弧a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的头为v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，尾为v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i－1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有向路径v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…a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也常用它的顶点序列v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或弧序列a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…a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有向迹，有向路、有向回路、有向圈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有向图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759460"/>
            <a:ext cx="11656695" cy="573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存在有向(u，v)路，则称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v是从u可达的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若u，v互相可达，则称u，v是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双向连通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若对D中任何两顶点，至少有一顶点可从另一顶点可达，则称D是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单向连通图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若D中任何两顶点都是双向连通的，则称D是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双向连通图或强连通图</a:t>
            </a:r>
            <a:endParaRPr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有向图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双向连通图</a:t>
            </a:r>
            <a:endParaRPr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310" y="1875790"/>
            <a:ext cx="8248015" cy="43662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有向图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双向连通关系是D的顶点集V上的一个等价关系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双向分支或强连通分支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Ｄ强连通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ym typeface="Symbol" panose="05050102010706020507" pitchFamily="18" charset="2"/>
              </a:rPr>
              <a:t>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Ｄ恰有一个强连通分支。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有向图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若有向图D中每两个顶点之间恰有一条弧，则称D为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竞赛图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D是竞赛图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800">
                <a:sym typeface="Symbol" panose="05050102010706020507" pitchFamily="18" charset="2"/>
              </a:rPr>
              <a:t>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D是完全图的定向图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第八章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00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01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02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03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04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05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06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07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08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09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1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10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11.xml><?xml version="1.0" encoding="utf-8"?>
<p:tagLst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502.4702362204724}"/>
</p:tagLst>
</file>

<file path=ppt/tags/tag112.xml><?xml version="1.0" encoding="utf-8"?>
<p:tagLst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502.4702362204724}"/>
</p:tagLst>
</file>

<file path=ppt/tags/tag113.xml><?xml version="1.0" encoding="utf-8"?>
<p:tagLst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502.4702362204724}"/>
</p:tagLst>
</file>

<file path=ppt/tags/tag114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15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16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17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47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48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49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5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50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51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52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53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54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55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56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57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58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59.xml><?xml version="1.0" encoding="utf-8"?>
<p:tagLst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502.4702362204724}"/>
</p:tagLst>
</file>

<file path=ppt/tags/tag16.xml><?xml version="1.0" encoding="utf-8"?>
<p:tagLst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60.xml><?xml version="1.0" encoding="utf-8"?>
<p:tagLst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502.4702362204724}"/>
</p:tagLst>
</file>

<file path=ppt/tags/tag161.xml><?xml version="1.0" encoding="utf-8"?>
<p:tagLst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502.4702362204724}"/>
</p:tagLst>
</file>

<file path=ppt/tags/tag162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63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64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65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79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8.xml><?xml version="1.0" encoding="utf-8"?>
<p:tagLst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482.67023622047236}"/>
</p:tagLst>
</file>

<file path=ppt/tags/tag180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81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82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83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84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85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86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87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88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89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9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190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91.xml><?xml version="1.0" encoding="utf-8"?>
<p:tagLst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502.4702362204724}"/>
</p:tagLst>
</file>

<file path=ppt/tags/tag192.xml><?xml version="1.0" encoding="utf-8"?>
<p:tagLst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502.4702362204724}"/>
</p:tagLst>
</file>

<file path=ppt/tags/tag193.xml><?xml version="1.0" encoding="utf-8"?>
<p:tagLst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502.4702362204724}"/>
</p:tagLst>
</file>

<file path=ppt/tags/tag194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95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96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97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commondata" val="eyJoZGlkIjoiNDI1NGQ4MDY4NjMxYWVlMzc3ODM2NDE0MmU1ODUxYzYifQ==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57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58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59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6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60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61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62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63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64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65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66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67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68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69.xml><?xml version="1.0" encoding="utf-8"?>
<p:tagLst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502.4702362204724}"/>
</p:tagLst>
</file>

<file path=ppt/tags/tag7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70.xml><?xml version="1.0" encoding="utf-8"?>
<p:tagLst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502.4702362204724}"/>
</p:tagLst>
</file>

<file path=ppt/tags/tag71.xml><?xml version="1.0" encoding="utf-8"?>
<p:tagLst xmlns:p="http://schemas.openxmlformats.org/presentationml/2006/main">
  <p:tag name="KSO_WM_BEAUTIFY_FLAG" val=""/>
  <p:tag name="KSO_WM_DIAGRAM_VIRTUALLY_FRAME" val="{&quot;height&quot;:500.3047244094488,&quot;left&quot;:371.59251968503935,&quot;top&quot;:19.397401574803148,&quot;width&quot;:502.4702362204724}"/>
</p:tagLst>
</file>

<file path=ppt/tags/tag72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73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74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75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482.67023622047236}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99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6747</Words>
  <Application>WPS 演示</Application>
  <PresentationFormat>宽屏</PresentationFormat>
  <Paragraphs>1085</Paragraphs>
  <Slides>127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50</vt:i4>
      </vt:variant>
      <vt:variant>
        <vt:lpstr>幻灯片标题</vt:lpstr>
      </vt:variant>
      <vt:variant>
        <vt:i4>127</vt:i4>
      </vt:variant>
    </vt:vector>
  </HeadingPairs>
  <TitlesOfParts>
    <vt:vector size="188" baseType="lpstr">
      <vt:lpstr>Arial</vt:lpstr>
      <vt:lpstr>宋体</vt:lpstr>
      <vt:lpstr>Wingdings</vt:lpstr>
      <vt:lpstr>Times New Roman</vt:lpstr>
      <vt:lpstr>微软雅黑</vt:lpstr>
      <vt:lpstr>Calibri</vt:lpstr>
      <vt:lpstr>等线</vt:lpstr>
      <vt:lpstr>Wingdings</vt:lpstr>
      <vt:lpstr>Arial Unicode MS</vt:lpstr>
      <vt:lpstr>Symbol</vt:lpstr>
      <vt:lpstr>WPS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Equation.3</vt:lpstr>
      <vt:lpstr>Equation.3</vt:lpstr>
      <vt:lpstr>Equation.3</vt:lpstr>
      <vt:lpstr>Word.Picture.8</vt:lpstr>
      <vt:lpstr>Word.Picture.8</vt:lpstr>
      <vt:lpstr>Equation.3</vt:lpstr>
      <vt:lpstr>Equation.3</vt:lpstr>
      <vt:lpstr>Word.Picture.8</vt:lpstr>
      <vt:lpstr>Word.Picture.8</vt:lpstr>
      <vt:lpstr>Equation.3</vt:lpstr>
      <vt:lpstr>Equation.3</vt:lpstr>
      <vt:lpstr>Equation.3</vt:lpstr>
      <vt:lpstr>Word.Picture.8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Word.Picture.8</vt:lpstr>
      <vt:lpstr>Word.Picture.8</vt:lpstr>
      <vt:lpstr>Word.Picture.8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Blade 15</dc:creator>
  <cp:lastModifiedBy>Junyi Wang</cp:lastModifiedBy>
  <cp:revision>1470</cp:revision>
  <dcterms:created xsi:type="dcterms:W3CDTF">2023-08-09T12:44:00Z</dcterms:created>
  <dcterms:modified xsi:type="dcterms:W3CDTF">2024-05-09T02:15:50Z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359AB4C86D6B436D832E9104FD1E7CB7_13</vt:lpwstr>
  </property>
  <property fmtid="{D5CDD505-2E9C-101B-9397-08002B2CF9AE}" pid="3" name="KSOProductBuildVer">
    <vt:lpwstr>2052-12.1.0.16729</vt:lpwstr>
  </property>
</Properties>
</file>